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435" r:id="rId5"/>
    <p:sldId id="792" r:id="rId6"/>
    <p:sldId id="789" r:id="rId7"/>
    <p:sldId id="793" r:id="rId8"/>
    <p:sldId id="790" r:id="rId9"/>
    <p:sldId id="794" r:id="rId10"/>
    <p:sldId id="795" r:id="rId11"/>
    <p:sldId id="796" r:id="rId12"/>
    <p:sldId id="797" r:id="rId13"/>
    <p:sldId id="798" r:id="rId14"/>
    <p:sldId id="7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150"/>
    <a:srgbClr val="09015A"/>
    <a:srgbClr val="203864"/>
    <a:srgbClr val="0A0154"/>
    <a:srgbClr val="DEE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7738A-71B2-47A6-A848-131C5DF6D2AE}" v="4" dt="2018-04-11T23:24:33.769"/>
    <p1510:client id="{36A73319-5200-492F-B701-C9994C25C618}" v="37" dt="2018-04-11T23:30:40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FEF49-568A-4BFB-BB6F-AD0DECBA47EF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2B02E2D5-E8E9-4112-B4DF-D6558165B1CA}">
      <dgm:prSet phldrT="[Text]"/>
      <dgm:spPr/>
      <dgm:t>
        <a:bodyPr/>
        <a:lstStyle/>
        <a:p>
          <a:r>
            <a:rPr lang="en-US" err="1"/>
            <a:t>Identificar</a:t>
          </a:r>
          <a:endParaRPr lang="en-US"/>
        </a:p>
      </dgm:t>
    </dgm:pt>
    <dgm:pt modelId="{54071713-4092-4407-9AE1-AADF2FD344B4}" type="parTrans" cxnId="{06FD7AC8-9A6B-428A-A78D-FB248C87D1CC}">
      <dgm:prSet/>
      <dgm:spPr/>
      <dgm:t>
        <a:bodyPr/>
        <a:lstStyle/>
        <a:p>
          <a:endParaRPr lang="en-US"/>
        </a:p>
      </dgm:t>
    </dgm:pt>
    <dgm:pt modelId="{F4BEBBD3-A017-42BB-AA59-B619AA4FCCF4}" type="sibTrans" cxnId="{06FD7AC8-9A6B-428A-A78D-FB248C87D1CC}">
      <dgm:prSet/>
      <dgm:spPr/>
      <dgm:t>
        <a:bodyPr/>
        <a:lstStyle/>
        <a:p>
          <a:endParaRPr lang="en-US"/>
        </a:p>
      </dgm:t>
    </dgm:pt>
    <dgm:pt modelId="{D47B0D56-D86F-4512-8BDF-B92F2B870350}">
      <dgm:prSet phldrT="[Text]"/>
      <dgm:spPr/>
      <dgm:t>
        <a:bodyPr/>
        <a:lstStyle/>
        <a:p>
          <a:r>
            <a:rPr lang="en-US" err="1"/>
            <a:t>Gerir</a:t>
          </a:r>
          <a:endParaRPr lang="en-US"/>
        </a:p>
      </dgm:t>
    </dgm:pt>
    <dgm:pt modelId="{B24CA645-39F5-4247-A99B-34CC940BFA76}" type="parTrans" cxnId="{053C0FF9-7D5A-4384-9129-931803592BA3}">
      <dgm:prSet/>
      <dgm:spPr/>
      <dgm:t>
        <a:bodyPr/>
        <a:lstStyle/>
        <a:p>
          <a:endParaRPr lang="en-US"/>
        </a:p>
      </dgm:t>
    </dgm:pt>
    <dgm:pt modelId="{94D25A67-A1CF-44E7-AE0C-311F993CA607}" type="sibTrans" cxnId="{053C0FF9-7D5A-4384-9129-931803592BA3}">
      <dgm:prSet/>
      <dgm:spPr/>
      <dgm:t>
        <a:bodyPr/>
        <a:lstStyle/>
        <a:p>
          <a:endParaRPr lang="en-US"/>
        </a:p>
      </dgm:t>
    </dgm:pt>
    <dgm:pt modelId="{142B463F-CF7E-4772-A3C5-4FBEE356499F}">
      <dgm:prSet phldrT="[Text]"/>
      <dgm:spPr/>
      <dgm:t>
        <a:bodyPr/>
        <a:lstStyle/>
        <a:p>
          <a:r>
            <a:rPr lang="en-US" err="1"/>
            <a:t>Proteger</a:t>
          </a:r>
          <a:endParaRPr lang="en-US"/>
        </a:p>
      </dgm:t>
    </dgm:pt>
    <dgm:pt modelId="{264E880C-E283-46EC-9C94-22F6D5BDFC2D}" type="parTrans" cxnId="{9C856167-03E5-4BDB-B7F4-0CD11884B512}">
      <dgm:prSet/>
      <dgm:spPr/>
      <dgm:t>
        <a:bodyPr/>
        <a:lstStyle/>
        <a:p>
          <a:endParaRPr lang="en-US"/>
        </a:p>
      </dgm:t>
    </dgm:pt>
    <dgm:pt modelId="{551ED634-EDA6-4C1B-AC04-1F77C23D1BD5}" type="sibTrans" cxnId="{9C856167-03E5-4BDB-B7F4-0CD11884B512}">
      <dgm:prSet/>
      <dgm:spPr/>
      <dgm:t>
        <a:bodyPr/>
        <a:lstStyle/>
        <a:p>
          <a:endParaRPr lang="en-US"/>
        </a:p>
      </dgm:t>
    </dgm:pt>
    <dgm:pt modelId="{0508B5A7-FF12-4A18-B1FD-A25DFF2CA3E3}">
      <dgm:prSet phldrT="[Text]"/>
      <dgm:spPr/>
      <dgm:t>
        <a:bodyPr/>
        <a:lstStyle/>
        <a:p>
          <a:r>
            <a:rPr lang="en-US" err="1"/>
            <a:t>Reportar</a:t>
          </a:r>
          <a:r>
            <a:rPr lang="en-US"/>
            <a:t> e </a:t>
          </a:r>
          <a:r>
            <a:rPr lang="en-US" err="1"/>
            <a:t>Monitorizar</a:t>
          </a:r>
          <a:endParaRPr lang="en-US"/>
        </a:p>
      </dgm:t>
    </dgm:pt>
    <dgm:pt modelId="{C1EACF9E-7981-49B0-A73F-FEC8F056C7EF}" type="parTrans" cxnId="{24C7B911-EAFA-4515-9772-5AA435FDB010}">
      <dgm:prSet/>
      <dgm:spPr/>
      <dgm:t>
        <a:bodyPr/>
        <a:lstStyle/>
        <a:p>
          <a:endParaRPr lang="en-US"/>
        </a:p>
      </dgm:t>
    </dgm:pt>
    <dgm:pt modelId="{373E8B40-4B9D-4C00-8B4A-D667BB780C98}" type="sibTrans" cxnId="{24C7B911-EAFA-4515-9772-5AA435FDB010}">
      <dgm:prSet/>
      <dgm:spPr/>
      <dgm:t>
        <a:bodyPr/>
        <a:lstStyle/>
        <a:p>
          <a:endParaRPr lang="en-US"/>
        </a:p>
      </dgm:t>
    </dgm:pt>
    <dgm:pt modelId="{21C60545-1789-4C68-89B3-C906D4A18F50}" type="pres">
      <dgm:prSet presAssocID="{2CDFEF49-568A-4BFB-BB6F-AD0DECBA47EF}" presName="Name0" presStyleCnt="0">
        <dgm:presLayoutVars>
          <dgm:dir/>
          <dgm:animLvl val="lvl"/>
          <dgm:resizeHandles val="exact"/>
        </dgm:presLayoutVars>
      </dgm:prSet>
      <dgm:spPr/>
    </dgm:pt>
    <dgm:pt modelId="{4210502E-7A91-4FAC-82B4-A4EA103AC1C0}" type="pres">
      <dgm:prSet presAssocID="{2B02E2D5-E8E9-4112-B4DF-D6558165B1CA}" presName="parTxOnly" presStyleLbl="node1" presStyleIdx="0" presStyleCnt="4" custLinFactNeighborX="40815" custLinFactNeighborY="-56030">
        <dgm:presLayoutVars>
          <dgm:chMax val="0"/>
          <dgm:chPref val="0"/>
          <dgm:bulletEnabled val="1"/>
        </dgm:presLayoutVars>
      </dgm:prSet>
      <dgm:spPr/>
    </dgm:pt>
    <dgm:pt modelId="{6165001D-C4C4-4369-8DF4-E1B69570587E}" type="pres">
      <dgm:prSet presAssocID="{F4BEBBD3-A017-42BB-AA59-B619AA4FCCF4}" presName="parTxOnlySpace" presStyleCnt="0"/>
      <dgm:spPr/>
    </dgm:pt>
    <dgm:pt modelId="{83529DF1-5614-45B9-90AB-EBCD45D41A41}" type="pres">
      <dgm:prSet presAssocID="{D47B0D56-D86F-4512-8BDF-B92F2B870350}" presName="parTxOnly" presStyleLbl="node1" presStyleIdx="1" presStyleCnt="4" custLinFactNeighborX="1197" custLinFactNeighborY="-56030">
        <dgm:presLayoutVars>
          <dgm:chMax val="0"/>
          <dgm:chPref val="0"/>
          <dgm:bulletEnabled val="1"/>
        </dgm:presLayoutVars>
      </dgm:prSet>
      <dgm:spPr/>
    </dgm:pt>
    <dgm:pt modelId="{0092240D-1E5D-4187-BB53-B2F2660AF9A5}" type="pres">
      <dgm:prSet presAssocID="{94D25A67-A1CF-44E7-AE0C-311F993CA607}" presName="parTxOnlySpace" presStyleCnt="0"/>
      <dgm:spPr/>
    </dgm:pt>
    <dgm:pt modelId="{5E48D13E-E755-4302-9A44-65CD7A9DA29E}" type="pres">
      <dgm:prSet presAssocID="{142B463F-CF7E-4772-A3C5-4FBEE356499F}" presName="parTxOnly" presStyleLbl="node1" presStyleIdx="2" presStyleCnt="4" custLinFactNeighborX="1197" custLinFactNeighborY="-56030">
        <dgm:presLayoutVars>
          <dgm:chMax val="0"/>
          <dgm:chPref val="0"/>
          <dgm:bulletEnabled val="1"/>
        </dgm:presLayoutVars>
      </dgm:prSet>
      <dgm:spPr/>
    </dgm:pt>
    <dgm:pt modelId="{855256DA-F22E-482B-9E69-BBD8C691E539}" type="pres">
      <dgm:prSet presAssocID="{551ED634-EDA6-4C1B-AC04-1F77C23D1BD5}" presName="parTxOnlySpace" presStyleCnt="0"/>
      <dgm:spPr/>
    </dgm:pt>
    <dgm:pt modelId="{A2C73123-0EB2-419E-9DEC-28B5097AD0AD}" type="pres">
      <dgm:prSet presAssocID="{0508B5A7-FF12-4A18-B1FD-A25DFF2CA3E3}" presName="parTxOnly" presStyleLbl="node1" presStyleIdx="3" presStyleCnt="4" custLinFactNeighborX="1197" custLinFactNeighborY="-56030">
        <dgm:presLayoutVars>
          <dgm:chMax val="0"/>
          <dgm:chPref val="0"/>
          <dgm:bulletEnabled val="1"/>
        </dgm:presLayoutVars>
      </dgm:prSet>
      <dgm:spPr/>
    </dgm:pt>
  </dgm:ptLst>
  <dgm:cxnLst>
    <dgm:cxn modelId="{0770D50F-3EFA-4DFE-9AA9-639C41704508}" type="presOf" srcId="{D47B0D56-D86F-4512-8BDF-B92F2B870350}" destId="{83529DF1-5614-45B9-90AB-EBCD45D41A41}" srcOrd="0" destOrd="0" presId="urn:microsoft.com/office/officeart/2005/8/layout/chevron1"/>
    <dgm:cxn modelId="{24C7B911-EAFA-4515-9772-5AA435FDB010}" srcId="{2CDFEF49-568A-4BFB-BB6F-AD0DECBA47EF}" destId="{0508B5A7-FF12-4A18-B1FD-A25DFF2CA3E3}" srcOrd="3" destOrd="0" parTransId="{C1EACF9E-7981-49B0-A73F-FEC8F056C7EF}" sibTransId="{373E8B40-4B9D-4C00-8B4A-D667BB780C98}"/>
    <dgm:cxn modelId="{3820E11B-E7A5-42F3-BC39-E41476D33AE2}" type="presOf" srcId="{0508B5A7-FF12-4A18-B1FD-A25DFF2CA3E3}" destId="{A2C73123-0EB2-419E-9DEC-28B5097AD0AD}" srcOrd="0" destOrd="0" presId="urn:microsoft.com/office/officeart/2005/8/layout/chevron1"/>
    <dgm:cxn modelId="{18EAA435-E091-4AC1-A8D3-A3F50C1229C3}" type="presOf" srcId="{142B463F-CF7E-4772-A3C5-4FBEE356499F}" destId="{5E48D13E-E755-4302-9A44-65CD7A9DA29E}" srcOrd="0" destOrd="0" presId="urn:microsoft.com/office/officeart/2005/8/layout/chevron1"/>
    <dgm:cxn modelId="{9C856167-03E5-4BDB-B7F4-0CD11884B512}" srcId="{2CDFEF49-568A-4BFB-BB6F-AD0DECBA47EF}" destId="{142B463F-CF7E-4772-A3C5-4FBEE356499F}" srcOrd="2" destOrd="0" parTransId="{264E880C-E283-46EC-9C94-22F6D5BDFC2D}" sibTransId="{551ED634-EDA6-4C1B-AC04-1F77C23D1BD5}"/>
    <dgm:cxn modelId="{1ABA8E78-3653-4EDB-829D-B1F5CCDA867F}" type="presOf" srcId="{2B02E2D5-E8E9-4112-B4DF-D6558165B1CA}" destId="{4210502E-7A91-4FAC-82B4-A4EA103AC1C0}" srcOrd="0" destOrd="0" presId="urn:microsoft.com/office/officeart/2005/8/layout/chevron1"/>
    <dgm:cxn modelId="{EE6BA194-07D6-4158-BDC0-9BB1E927228E}" type="presOf" srcId="{2CDFEF49-568A-4BFB-BB6F-AD0DECBA47EF}" destId="{21C60545-1789-4C68-89B3-C906D4A18F50}" srcOrd="0" destOrd="0" presId="urn:microsoft.com/office/officeart/2005/8/layout/chevron1"/>
    <dgm:cxn modelId="{06FD7AC8-9A6B-428A-A78D-FB248C87D1CC}" srcId="{2CDFEF49-568A-4BFB-BB6F-AD0DECBA47EF}" destId="{2B02E2D5-E8E9-4112-B4DF-D6558165B1CA}" srcOrd="0" destOrd="0" parTransId="{54071713-4092-4407-9AE1-AADF2FD344B4}" sibTransId="{F4BEBBD3-A017-42BB-AA59-B619AA4FCCF4}"/>
    <dgm:cxn modelId="{053C0FF9-7D5A-4384-9129-931803592BA3}" srcId="{2CDFEF49-568A-4BFB-BB6F-AD0DECBA47EF}" destId="{D47B0D56-D86F-4512-8BDF-B92F2B870350}" srcOrd="1" destOrd="0" parTransId="{B24CA645-39F5-4247-A99B-34CC940BFA76}" sibTransId="{94D25A67-A1CF-44E7-AE0C-311F993CA607}"/>
    <dgm:cxn modelId="{9C6FE9FC-CD3A-4873-A4AC-972A7AD67E6E}" type="presParOf" srcId="{21C60545-1789-4C68-89B3-C906D4A18F50}" destId="{4210502E-7A91-4FAC-82B4-A4EA103AC1C0}" srcOrd="0" destOrd="0" presId="urn:microsoft.com/office/officeart/2005/8/layout/chevron1"/>
    <dgm:cxn modelId="{98247CB1-8691-430C-98F7-E1FCBD4E9412}" type="presParOf" srcId="{21C60545-1789-4C68-89B3-C906D4A18F50}" destId="{6165001D-C4C4-4369-8DF4-E1B69570587E}" srcOrd="1" destOrd="0" presId="urn:microsoft.com/office/officeart/2005/8/layout/chevron1"/>
    <dgm:cxn modelId="{96E29694-1D79-4397-A9A0-19A4D5595733}" type="presParOf" srcId="{21C60545-1789-4C68-89B3-C906D4A18F50}" destId="{83529DF1-5614-45B9-90AB-EBCD45D41A41}" srcOrd="2" destOrd="0" presId="urn:microsoft.com/office/officeart/2005/8/layout/chevron1"/>
    <dgm:cxn modelId="{E8F81526-3388-452D-8FD4-AC70318AC4DA}" type="presParOf" srcId="{21C60545-1789-4C68-89B3-C906D4A18F50}" destId="{0092240D-1E5D-4187-BB53-B2F2660AF9A5}" srcOrd="3" destOrd="0" presId="urn:microsoft.com/office/officeart/2005/8/layout/chevron1"/>
    <dgm:cxn modelId="{BFDF0BF2-8CC0-4578-AD1C-118D09FA852F}" type="presParOf" srcId="{21C60545-1789-4C68-89B3-C906D4A18F50}" destId="{5E48D13E-E755-4302-9A44-65CD7A9DA29E}" srcOrd="4" destOrd="0" presId="urn:microsoft.com/office/officeart/2005/8/layout/chevron1"/>
    <dgm:cxn modelId="{29BDC04A-B6BE-474C-A5A3-8D004E54358A}" type="presParOf" srcId="{21C60545-1789-4C68-89B3-C906D4A18F50}" destId="{855256DA-F22E-482B-9E69-BBD8C691E539}" srcOrd="5" destOrd="0" presId="urn:microsoft.com/office/officeart/2005/8/layout/chevron1"/>
    <dgm:cxn modelId="{7D14E9BB-659D-4631-8371-5375070E56B9}" type="presParOf" srcId="{21C60545-1789-4C68-89B3-C906D4A18F50}" destId="{A2C73123-0EB2-419E-9DEC-28B5097AD0A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0502E-7A91-4FAC-82B4-A4EA103AC1C0}">
      <dsp:nvSpPr>
        <dsp:cNvPr id="0" name=""/>
        <dsp:cNvSpPr/>
      </dsp:nvSpPr>
      <dsp:spPr>
        <a:xfrm>
          <a:off x="102316" y="1001630"/>
          <a:ext cx="2405591" cy="9622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/>
            <a:t>Identificar</a:t>
          </a:r>
          <a:endParaRPr lang="en-US" sz="2100" kern="1200"/>
        </a:p>
      </dsp:txBody>
      <dsp:txXfrm>
        <a:off x="583434" y="1001630"/>
        <a:ext cx="1443355" cy="962236"/>
      </dsp:txXfrm>
    </dsp:sp>
    <dsp:sp modelId="{83529DF1-5614-45B9-90AB-EBCD45D41A41}">
      <dsp:nvSpPr>
        <dsp:cNvPr id="0" name=""/>
        <dsp:cNvSpPr/>
      </dsp:nvSpPr>
      <dsp:spPr>
        <a:xfrm>
          <a:off x="2172044" y="1001630"/>
          <a:ext cx="2405591" cy="962236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/>
            <a:t>Gerir</a:t>
          </a:r>
          <a:endParaRPr lang="en-US" sz="2100" kern="1200"/>
        </a:p>
      </dsp:txBody>
      <dsp:txXfrm>
        <a:off x="2653162" y="1001630"/>
        <a:ext cx="1443355" cy="962236"/>
      </dsp:txXfrm>
    </dsp:sp>
    <dsp:sp modelId="{5E48D13E-E755-4302-9A44-65CD7A9DA29E}">
      <dsp:nvSpPr>
        <dsp:cNvPr id="0" name=""/>
        <dsp:cNvSpPr/>
      </dsp:nvSpPr>
      <dsp:spPr>
        <a:xfrm>
          <a:off x="4337076" y="1001630"/>
          <a:ext cx="2405591" cy="962236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/>
            <a:t>Proteger</a:t>
          </a:r>
          <a:endParaRPr lang="en-US" sz="2100" kern="1200"/>
        </a:p>
      </dsp:txBody>
      <dsp:txXfrm>
        <a:off x="4818194" y="1001630"/>
        <a:ext cx="1443355" cy="962236"/>
      </dsp:txXfrm>
    </dsp:sp>
    <dsp:sp modelId="{A2C73123-0EB2-419E-9DEC-28B5097AD0AD}">
      <dsp:nvSpPr>
        <dsp:cNvPr id="0" name=""/>
        <dsp:cNvSpPr/>
      </dsp:nvSpPr>
      <dsp:spPr>
        <a:xfrm>
          <a:off x="6502109" y="1001630"/>
          <a:ext cx="2405591" cy="962236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/>
            <a:t>Reportar</a:t>
          </a:r>
          <a:r>
            <a:rPr lang="en-US" sz="2100" kern="1200"/>
            <a:t> e </a:t>
          </a:r>
          <a:r>
            <a:rPr lang="en-US" sz="2100" kern="1200" err="1"/>
            <a:t>Monitorizar</a:t>
          </a:r>
          <a:endParaRPr lang="en-US" sz="2100" kern="1200"/>
        </a:p>
      </dsp:txBody>
      <dsp:txXfrm>
        <a:off x="6983227" y="1001630"/>
        <a:ext cx="1443355" cy="962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57598-3048-40C0-A883-854FEDB2BE3E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D8460-658C-4626-AD22-C391838B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Grande </a:t>
            </a:r>
            <a:r>
              <a:rPr lang="en-US" err="1"/>
              <a:t>passo</a:t>
            </a:r>
            <a:r>
              <a:rPr lang="en-US"/>
              <a:t> </a:t>
            </a:r>
            <a:r>
              <a:rPr lang="en-US" err="1"/>
              <a:t>rumo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sz="1400"/>
              <a:t>Mercado </a:t>
            </a:r>
            <a:r>
              <a:rPr lang="en-US" sz="1400" err="1"/>
              <a:t>Único</a:t>
            </a:r>
            <a:r>
              <a:rPr lang="en-US" sz="1400"/>
              <a:t> Digital</a:t>
            </a:r>
            <a:r>
              <a:rPr lang="en-US"/>
              <a:t>, </a:t>
            </a:r>
            <a:r>
              <a:rPr lang="en-US" err="1"/>
              <a:t>assente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sz="1400" err="1"/>
              <a:t>confiança</a:t>
            </a:r>
            <a:r>
              <a:rPr lang="en-US"/>
              <a:t> e com </a:t>
            </a:r>
            <a:r>
              <a:rPr lang="en-US" err="1"/>
              <a:t>normas</a:t>
            </a:r>
            <a:r>
              <a:rPr lang="en-US"/>
              <a:t> </a:t>
            </a:r>
            <a:r>
              <a:rPr lang="en-US" err="1"/>
              <a:t>comuns</a:t>
            </a:r>
            <a:r>
              <a:rPr lang="en-US"/>
              <a:t> </a:t>
            </a:r>
            <a:r>
              <a:rPr lang="en-US" err="1"/>
              <a:t>sólidas</a:t>
            </a:r>
            <a:r>
              <a:rPr lang="en-US"/>
              <a:t> de </a:t>
            </a:r>
            <a:r>
              <a:rPr lang="en-US" err="1"/>
              <a:t>proteção</a:t>
            </a:r>
            <a:r>
              <a:rPr lang="en-US"/>
              <a:t> de dados.</a:t>
            </a:r>
          </a:p>
          <a:p>
            <a:r>
              <a:rPr lang="en-US" err="1"/>
              <a:t>Oportunidade</a:t>
            </a:r>
            <a:r>
              <a:rPr lang="en-US"/>
              <a:t> para </a:t>
            </a:r>
            <a:r>
              <a:rPr lang="en-US" err="1"/>
              <a:t>reestruturar</a:t>
            </a:r>
            <a:r>
              <a:rPr lang="en-US"/>
              <a:t> </a:t>
            </a:r>
            <a:r>
              <a:rPr lang="en-US" err="1"/>
              <a:t>sistemas</a:t>
            </a:r>
            <a:r>
              <a:rPr lang="en-US"/>
              <a:t> e </a:t>
            </a:r>
            <a:r>
              <a:rPr lang="en-US" err="1"/>
              <a:t>organizar</a:t>
            </a:r>
            <a:r>
              <a:rPr lang="en-US"/>
              <a:t> de forma </a:t>
            </a:r>
            <a:r>
              <a:rPr lang="en-US" err="1"/>
              <a:t>consistente</a:t>
            </a:r>
            <a:r>
              <a:rPr lang="en-US"/>
              <a:t> </a:t>
            </a:r>
            <a:r>
              <a:rPr lang="en-US" err="1"/>
              <a:t>todas</a:t>
            </a:r>
            <a:r>
              <a:rPr lang="en-US"/>
              <a:t> as </a:t>
            </a:r>
            <a:r>
              <a:rPr lang="en-US" err="1"/>
              <a:t>atividades</a:t>
            </a:r>
            <a:r>
              <a:rPr lang="en-US"/>
              <a:t> de </a:t>
            </a:r>
            <a:r>
              <a:rPr lang="en-US" err="1"/>
              <a:t>tratamento</a:t>
            </a:r>
            <a:r>
              <a:rPr lang="en-US"/>
              <a:t> de dados, </a:t>
            </a:r>
            <a:r>
              <a:rPr lang="en-US" err="1"/>
              <a:t>tornando</a:t>
            </a:r>
            <a:r>
              <a:rPr lang="en-US"/>
              <a:t> a </a:t>
            </a:r>
            <a:r>
              <a:rPr lang="en-US" err="1"/>
              <a:t>arquitetura</a:t>
            </a:r>
            <a:r>
              <a:rPr lang="en-US"/>
              <a:t> </a:t>
            </a:r>
            <a:r>
              <a:rPr lang="en-US" err="1"/>
              <a:t>empresarial</a:t>
            </a:r>
            <a:r>
              <a:rPr lang="en-US"/>
              <a:t> da Altitude </a:t>
            </a:r>
            <a:r>
              <a:rPr lang="en-US" err="1"/>
              <a:t>ágil</a:t>
            </a:r>
            <a:r>
              <a:rPr lang="en-US"/>
              <a:t> para </a:t>
            </a:r>
            <a:r>
              <a:rPr lang="en-US" err="1"/>
              <a:t>adaptar</a:t>
            </a:r>
            <a:r>
              <a:rPr lang="en-US"/>
              <a:t>-se </a:t>
            </a:r>
            <a:r>
              <a:rPr lang="en-US" err="1"/>
              <a:t>facilmente</a:t>
            </a:r>
            <a:r>
              <a:rPr lang="en-US"/>
              <a:t> à </a:t>
            </a:r>
            <a:r>
              <a:rPr lang="en-US" err="1"/>
              <a:t>evolução</a:t>
            </a:r>
            <a:r>
              <a:rPr lang="en-US"/>
              <a:t> do </a:t>
            </a:r>
            <a:r>
              <a:rPr lang="en-US" err="1"/>
              <a:t>regulamento</a:t>
            </a:r>
            <a:r>
              <a:rPr lang="en-US"/>
              <a:t> 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F6352-8E0D-420D-B7FD-6068374095F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5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Arquitectura</a:t>
            </a:r>
            <a:r>
              <a:rPr lang="en-US"/>
              <a:t> </a:t>
            </a:r>
            <a:r>
              <a:rPr lang="en-US" err="1"/>
              <a:t>empresarial</a:t>
            </a:r>
            <a:r>
              <a:rPr lang="en-US"/>
              <a:t> </a:t>
            </a:r>
            <a:r>
              <a:rPr lang="en-US" err="1"/>
              <a:t>representar</a:t>
            </a:r>
            <a:r>
              <a:rPr lang="en-US"/>
              <a:t> com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notação</a:t>
            </a:r>
            <a:r>
              <a:rPr lang="en-US"/>
              <a:t> standard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processos</a:t>
            </a:r>
            <a:r>
              <a:rPr lang="en-US"/>
              <a:t> de </a:t>
            </a:r>
            <a:r>
              <a:rPr lang="en-US" err="1"/>
              <a:t>negócio</a:t>
            </a:r>
            <a:r>
              <a:rPr lang="en-US"/>
              <a:t> da Altitude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8460-658C-4626-AD22-C391838BD8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52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10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Arquitectura</a:t>
            </a:r>
            <a:r>
              <a:rPr lang="en-US"/>
              <a:t> </a:t>
            </a:r>
            <a:r>
              <a:rPr lang="en-US" err="1"/>
              <a:t>empresarial</a:t>
            </a:r>
            <a:r>
              <a:rPr lang="en-US"/>
              <a:t> </a:t>
            </a:r>
            <a:r>
              <a:rPr lang="en-US" err="1"/>
              <a:t>representar</a:t>
            </a:r>
            <a:r>
              <a:rPr lang="en-US"/>
              <a:t> com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notação</a:t>
            </a:r>
            <a:r>
              <a:rPr lang="en-US"/>
              <a:t> standard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processos</a:t>
            </a:r>
            <a:r>
              <a:rPr lang="en-US"/>
              <a:t> de </a:t>
            </a:r>
            <a:r>
              <a:rPr lang="en-US" err="1"/>
              <a:t>negócio</a:t>
            </a:r>
            <a:r>
              <a:rPr lang="en-US"/>
              <a:t> da Altitude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8460-658C-4626-AD22-C391838BD8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5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Arquitectura</a:t>
            </a:r>
            <a:r>
              <a:rPr lang="en-US"/>
              <a:t> </a:t>
            </a:r>
            <a:r>
              <a:rPr lang="en-US" err="1"/>
              <a:t>empresarial</a:t>
            </a:r>
            <a:r>
              <a:rPr lang="en-US"/>
              <a:t> </a:t>
            </a:r>
            <a:r>
              <a:rPr lang="en-US" err="1"/>
              <a:t>representar</a:t>
            </a:r>
            <a:r>
              <a:rPr lang="en-US"/>
              <a:t> com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notação</a:t>
            </a:r>
            <a:r>
              <a:rPr lang="en-US"/>
              <a:t> standard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processos</a:t>
            </a:r>
            <a:r>
              <a:rPr lang="en-US"/>
              <a:t> de </a:t>
            </a:r>
            <a:r>
              <a:rPr lang="en-US" err="1"/>
              <a:t>negócio</a:t>
            </a:r>
            <a:r>
              <a:rPr lang="en-US"/>
              <a:t> da Altitude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8460-658C-4626-AD22-C391838BD8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3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Quando o </a:t>
            </a:r>
            <a:r>
              <a:rPr lang="en-US" dirty="0" err="1"/>
              <a:t>cliente</a:t>
            </a:r>
            <a:r>
              <a:rPr lang="en-US" dirty="0"/>
              <a:t> </a:t>
            </a:r>
            <a:r>
              <a:rPr lang="en-US" dirty="0" err="1"/>
              <a:t>usa</a:t>
            </a:r>
            <a:r>
              <a:rPr lang="en-US" dirty="0"/>
              <a:t> as </a:t>
            </a:r>
            <a:r>
              <a:rPr lang="en-US" dirty="0" err="1"/>
              <a:t>nossas</a:t>
            </a:r>
            <a:r>
              <a:rPr lang="en-US" dirty="0"/>
              <a:t> </a:t>
            </a:r>
            <a:r>
              <a:rPr lang="en-US" dirty="0" err="1"/>
              <a:t>soluções</a:t>
            </a:r>
            <a:r>
              <a:rPr lang="en-US" dirty="0"/>
              <a:t> </a:t>
            </a:r>
            <a:r>
              <a:rPr lang="en-US" dirty="0" err="1"/>
              <a:t>Xperience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cloud, a </a:t>
            </a:r>
            <a:r>
              <a:rPr lang="en-US" dirty="0" err="1"/>
              <a:t>Arsys</a:t>
            </a:r>
            <a:r>
              <a:rPr lang="en-US" dirty="0"/>
              <a:t> é o nosso hosting provider.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8460-658C-4626-AD22-C391838BD8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5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Para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atividade</a:t>
            </a:r>
            <a:r>
              <a:rPr lang="en-US"/>
              <a:t> de </a:t>
            </a:r>
            <a:r>
              <a:rPr lang="en-US" err="1"/>
              <a:t>processamento</a:t>
            </a:r>
            <a:r>
              <a:rPr lang="en-US"/>
              <a:t> de dados </a:t>
            </a:r>
            <a:r>
              <a:rPr lang="en-US" err="1"/>
              <a:t>em</a:t>
            </a:r>
            <a:r>
              <a:rPr lang="en-US"/>
              <a:t>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processo</a:t>
            </a:r>
            <a:r>
              <a:rPr lang="en-US"/>
              <a:t> de </a:t>
            </a:r>
            <a:r>
              <a:rPr lang="en-US" err="1"/>
              <a:t>negócio</a:t>
            </a:r>
            <a:r>
              <a:rPr lang="en-US"/>
              <a:t>, </a:t>
            </a:r>
            <a:r>
              <a:rPr lang="en-US" err="1"/>
              <a:t>verificar</a:t>
            </a:r>
            <a:r>
              <a:rPr lang="en-US"/>
              <a:t> o </a:t>
            </a:r>
            <a:r>
              <a:rPr lang="en-US" err="1"/>
              <a:t>ciclo</a:t>
            </a:r>
            <a:r>
              <a:rPr lang="en-US"/>
              <a:t> de </a:t>
            </a:r>
            <a:r>
              <a:rPr lang="en-US" err="1"/>
              <a:t>vida</a:t>
            </a:r>
            <a:r>
              <a:rPr lang="en-US"/>
              <a:t> dos dados: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8460-658C-4626-AD22-C391838BD8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4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Rever</a:t>
            </a:r>
            <a:r>
              <a:rPr lang="en-US"/>
              <a:t> todos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contratos</a:t>
            </a:r>
            <a:r>
              <a:rPr lang="en-US"/>
              <a:t> para </a:t>
            </a:r>
            <a:r>
              <a:rPr lang="en-US" err="1"/>
              <a:t>detalhar</a:t>
            </a:r>
            <a:r>
              <a:rPr lang="en-US"/>
              <a:t> as </a:t>
            </a:r>
            <a:r>
              <a:rPr lang="en-US" err="1"/>
              <a:t>atividades</a:t>
            </a:r>
            <a:r>
              <a:rPr lang="en-US"/>
              <a:t> de </a:t>
            </a:r>
            <a:r>
              <a:rPr lang="en-US" err="1"/>
              <a:t>processamento</a:t>
            </a:r>
            <a:r>
              <a:rPr lang="en-US"/>
              <a:t> </a:t>
            </a:r>
            <a:r>
              <a:rPr lang="en-US" err="1"/>
              <a:t>necessárias</a:t>
            </a:r>
            <a:r>
              <a:rPr lang="en-US"/>
              <a:t> para a </a:t>
            </a:r>
            <a:r>
              <a:rPr lang="en-US" err="1"/>
              <a:t>prestação</a:t>
            </a:r>
            <a:r>
              <a:rPr lang="en-US"/>
              <a:t> dos </a:t>
            </a:r>
            <a:r>
              <a:rPr lang="en-US" err="1"/>
              <a:t>serviços</a:t>
            </a:r>
            <a:r>
              <a:rPr lang="en-US"/>
              <a:t> e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acessos</a:t>
            </a:r>
            <a:r>
              <a:rPr lang="en-US"/>
              <a:t> </a:t>
            </a:r>
            <a:r>
              <a:rPr lang="en-US" err="1"/>
              <a:t>necessários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 err="1"/>
              <a:t>Formar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engenheiros</a:t>
            </a:r>
            <a:r>
              <a:rPr lang="en-US"/>
              <a:t> de </a:t>
            </a:r>
            <a:r>
              <a:rPr lang="en-US" err="1"/>
              <a:t>suporte</a:t>
            </a:r>
            <a:r>
              <a:rPr lang="en-US"/>
              <a:t> e </a:t>
            </a:r>
            <a:r>
              <a:rPr lang="en-US" err="1"/>
              <a:t>implementação</a:t>
            </a:r>
            <a:r>
              <a:rPr lang="en-US"/>
              <a:t> no Código de </a:t>
            </a:r>
            <a:r>
              <a:rPr lang="en-US" err="1"/>
              <a:t>conduta</a:t>
            </a:r>
            <a:r>
              <a:rPr lang="en-US"/>
              <a:t> de </a:t>
            </a:r>
            <a:r>
              <a:rPr lang="en-US" err="1"/>
              <a:t>proteção</a:t>
            </a:r>
            <a:r>
              <a:rPr lang="en-US"/>
              <a:t> de dados, com base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princípios</a:t>
            </a:r>
            <a:r>
              <a:rPr lang="en-US"/>
              <a:t> de Privacy by Design e Privacy by Default </a:t>
            </a:r>
          </a:p>
          <a:p>
            <a:endParaRPr lang="en-US"/>
          </a:p>
          <a:p>
            <a:r>
              <a:rPr lang="en-US" err="1"/>
              <a:t>Definir</a:t>
            </a:r>
            <a:r>
              <a:rPr lang="en-US"/>
              <a:t> e </a:t>
            </a:r>
            <a:r>
              <a:rPr lang="en-US" err="1"/>
              <a:t>implementar</a:t>
            </a:r>
            <a:r>
              <a:rPr lang="en-US"/>
              <a:t> </a:t>
            </a:r>
            <a:r>
              <a:rPr lang="en-US" err="1"/>
              <a:t>política</a:t>
            </a:r>
            <a:r>
              <a:rPr lang="en-US"/>
              <a:t> de </a:t>
            </a:r>
            <a:r>
              <a:rPr lang="en-US" err="1"/>
              <a:t>remoção</a:t>
            </a:r>
            <a:r>
              <a:rPr lang="en-US"/>
              <a:t> de dados</a:t>
            </a:r>
          </a:p>
          <a:p>
            <a:endParaRPr lang="en-US"/>
          </a:p>
          <a:p>
            <a:endParaRPr lang="en-US"/>
          </a:p>
          <a:p>
            <a:r>
              <a:rPr lang="en-US" err="1"/>
              <a:t>Assegurar</a:t>
            </a:r>
            <a:r>
              <a:rPr lang="en-US"/>
              <a:t> que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sistemas</a:t>
            </a:r>
            <a:r>
              <a:rPr lang="en-US"/>
              <a:t> </a:t>
            </a:r>
            <a:r>
              <a:rPr lang="en-US" err="1"/>
              <a:t>envolvidos</a:t>
            </a:r>
            <a:r>
              <a:rPr lang="en-US"/>
              <a:t> </a:t>
            </a:r>
            <a:r>
              <a:rPr lang="en-US" err="1"/>
              <a:t>têm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acessos</a:t>
            </a:r>
            <a:r>
              <a:rPr lang="en-US"/>
              <a:t> </a:t>
            </a:r>
            <a:r>
              <a:rPr lang="en-US" err="1"/>
              <a:t>controlados</a:t>
            </a:r>
            <a:r>
              <a:rPr lang="en-US"/>
              <a:t>, as </a:t>
            </a:r>
            <a:r>
              <a:rPr lang="en-US" err="1"/>
              <a:t>atividades</a:t>
            </a:r>
            <a:r>
              <a:rPr lang="en-US"/>
              <a:t> </a:t>
            </a:r>
            <a:r>
              <a:rPr lang="en-US" err="1"/>
              <a:t>monitorizadas</a:t>
            </a:r>
            <a:r>
              <a:rPr lang="en-US"/>
              <a:t>, dados </a:t>
            </a:r>
            <a:r>
              <a:rPr lang="en-US" err="1"/>
              <a:t>pessoais</a:t>
            </a:r>
            <a:r>
              <a:rPr lang="en-US"/>
              <a:t> </a:t>
            </a:r>
            <a:r>
              <a:rPr lang="en-US" err="1"/>
              <a:t>anonimizados</a:t>
            </a:r>
            <a:r>
              <a:rPr lang="en-US"/>
              <a:t> e as backups </a:t>
            </a:r>
            <a:r>
              <a:rPr lang="en-US" err="1"/>
              <a:t>asseguradas</a:t>
            </a:r>
            <a:endParaRPr lang="en-US"/>
          </a:p>
          <a:p>
            <a:endParaRPr lang="en-US"/>
          </a:p>
          <a:p>
            <a:r>
              <a:rPr lang="en-US" err="1"/>
              <a:t>Em</a:t>
            </a:r>
            <a:r>
              <a:rPr lang="en-US"/>
              <a:t> caso de </a:t>
            </a:r>
            <a:r>
              <a:rPr lang="en-US" err="1"/>
              <a:t>intervenção</a:t>
            </a:r>
            <a:r>
              <a:rPr lang="en-US"/>
              <a:t> </a:t>
            </a:r>
            <a:r>
              <a:rPr lang="en-US" err="1"/>
              <a:t>remota</a:t>
            </a:r>
            <a:r>
              <a:rPr lang="en-US"/>
              <a:t> à </a:t>
            </a:r>
            <a:r>
              <a:rPr lang="en-US" err="1"/>
              <a:t>infraestrutura</a:t>
            </a:r>
            <a:r>
              <a:rPr lang="en-US"/>
              <a:t> do </a:t>
            </a:r>
            <a:r>
              <a:rPr lang="en-US" err="1"/>
              <a:t>cliente</a:t>
            </a:r>
            <a:r>
              <a:rPr lang="en-US"/>
              <a:t>, </a:t>
            </a:r>
            <a:r>
              <a:rPr lang="en-US" err="1"/>
              <a:t>gravar</a:t>
            </a:r>
            <a:r>
              <a:rPr lang="en-US"/>
              <a:t> </a:t>
            </a:r>
            <a:r>
              <a:rPr lang="en-US" err="1"/>
              <a:t>sessão</a:t>
            </a:r>
            <a:r>
              <a:rPr lang="en-US"/>
              <a:t> e </a:t>
            </a:r>
            <a:r>
              <a:rPr lang="en-US" err="1"/>
              <a:t>associar</a:t>
            </a:r>
            <a:r>
              <a:rPr lang="en-US"/>
              <a:t> com a </a:t>
            </a:r>
            <a:r>
              <a:rPr lang="en-US" err="1"/>
              <a:t>atividade</a:t>
            </a:r>
            <a:r>
              <a:rPr lang="en-US"/>
              <a:t> de </a:t>
            </a:r>
            <a:r>
              <a:rPr lang="en-US" err="1"/>
              <a:t>processamento</a:t>
            </a:r>
            <a:r>
              <a:rPr lang="en-US"/>
              <a:t> que </a:t>
            </a:r>
            <a:r>
              <a:rPr lang="en-US" err="1"/>
              <a:t>lhe</a:t>
            </a:r>
            <a:r>
              <a:rPr lang="en-US"/>
              <a:t> </a:t>
            </a:r>
            <a:r>
              <a:rPr lang="en-US" err="1"/>
              <a:t>deu</a:t>
            </a:r>
            <a:r>
              <a:rPr lang="en-US"/>
              <a:t> </a:t>
            </a:r>
            <a:r>
              <a:rPr lang="en-US" err="1"/>
              <a:t>origem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8460-658C-4626-AD22-C391838BD8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2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Arquitectura</a:t>
            </a:r>
            <a:r>
              <a:rPr lang="en-US"/>
              <a:t> </a:t>
            </a:r>
            <a:r>
              <a:rPr lang="en-US" err="1"/>
              <a:t>empresarial</a:t>
            </a:r>
            <a:r>
              <a:rPr lang="en-US"/>
              <a:t> </a:t>
            </a:r>
            <a:r>
              <a:rPr lang="en-US" err="1"/>
              <a:t>representar</a:t>
            </a:r>
            <a:r>
              <a:rPr lang="en-US"/>
              <a:t> com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notação</a:t>
            </a:r>
            <a:r>
              <a:rPr lang="en-US"/>
              <a:t> standard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processos</a:t>
            </a:r>
            <a:r>
              <a:rPr lang="en-US"/>
              <a:t> de </a:t>
            </a:r>
            <a:r>
              <a:rPr lang="en-US" err="1"/>
              <a:t>negócio</a:t>
            </a:r>
            <a:r>
              <a:rPr lang="en-US"/>
              <a:t> da Altitude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8460-658C-4626-AD22-C391838BD8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1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Arquitectura</a:t>
            </a:r>
            <a:r>
              <a:rPr lang="en-US"/>
              <a:t> </a:t>
            </a:r>
            <a:r>
              <a:rPr lang="en-US" err="1"/>
              <a:t>empresarial</a:t>
            </a:r>
            <a:r>
              <a:rPr lang="en-US"/>
              <a:t> </a:t>
            </a:r>
            <a:r>
              <a:rPr lang="en-US" err="1"/>
              <a:t>representar</a:t>
            </a:r>
            <a:r>
              <a:rPr lang="en-US"/>
              <a:t> com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notação</a:t>
            </a:r>
            <a:r>
              <a:rPr lang="en-US"/>
              <a:t> standard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processos</a:t>
            </a:r>
            <a:r>
              <a:rPr lang="en-US"/>
              <a:t> de </a:t>
            </a:r>
            <a:r>
              <a:rPr lang="en-US" err="1"/>
              <a:t>negócio</a:t>
            </a:r>
            <a:r>
              <a:rPr lang="en-US"/>
              <a:t> da Altitude</a:t>
            </a:r>
          </a:p>
          <a:p>
            <a:endParaRPr lang="en-US"/>
          </a:p>
          <a:p>
            <a:r>
              <a:rPr lang="en-US" err="1"/>
              <a:t>Cerca</a:t>
            </a:r>
            <a:r>
              <a:rPr lang="en-US"/>
              <a:t> de 20 novos </a:t>
            </a:r>
            <a:r>
              <a:rPr lang="en-US" err="1"/>
              <a:t>processos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8460-658C-4626-AD22-C391838BD8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15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Colaboradores</a:t>
            </a:r>
            <a:r>
              <a:rPr lang="en-US"/>
              <a:t>, </a:t>
            </a:r>
            <a:r>
              <a:rPr lang="en-US" err="1"/>
              <a:t>Clientes</a:t>
            </a:r>
            <a:r>
              <a:rPr lang="en-US"/>
              <a:t>, </a:t>
            </a:r>
            <a:r>
              <a:rPr lang="en-US" err="1"/>
              <a:t>Parceiros</a:t>
            </a:r>
            <a:r>
              <a:rPr lang="en-US"/>
              <a:t>, Prospects, </a:t>
            </a:r>
            <a:r>
              <a:rPr lang="en-US" err="1"/>
              <a:t>Formandos</a:t>
            </a:r>
            <a:r>
              <a:rPr lang="en-US"/>
              <a:t>, </a:t>
            </a:r>
            <a:r>
              <a:rPr lang="en-US" err="1"/>
              <a:t>Candidatos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8460-658C-4626-AD22-C391838BD8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54DF-137F-4D7F-90F0-C527A0B20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5956D-9DAC-484E-80EF-7049A7EF3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28F92-C07E-45EF-B9F6-0B631620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E88-32C3-4113-88AD-71B7D3C7882D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D6FA2-272F-46BE-BC90-B5587757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E298-02C5-452A-ACD5-559E4C16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6E68-81BE-4F2F-8B3E-1FD7B129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5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30CF-8D3D-4E8A-B2F2-833839DC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FBFFC-ACEF-4130-A768-5D2648CC3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731C2-5C48-4020-B815-E71F34C7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E88-32C3-4113-88AD-71B7D3C7882D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F1169-E6EF-481D-8E2C-B6EEAD960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98180-45D4-4FCB-BC5A-FC663BE4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6E68-81BE-4F2F-8B3E-1FD7B129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4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401A8-3F93-4065-BCAC-5E018FF0F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E2733-E1C7-43EB-A42E-001622A7A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1BE5D-8E0B-41ED-8614-2677A8C8F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E88-32C3-4113-88AD-71B7D3C7882D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7A1E-596F-4943-BF9C-2E83D5B0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0CB36-6986-4F3D-A114-8F00F92D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6E68-81BE-4F2F-8B3E-1FD7B129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37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0" y="0"/>
            <a:ext cx="12237718" cy="6858000"/>
            <a:chOff x="0" y="0"/>
            <a:chExt cx="12237718" cy="6858000"/>
          </a:xfrm>
        </p:grpSpPr>
        <p:pic>
          <p:nvPicPr>
            <p:cNvPr id="7" name="Imagem 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237718" cy="6858000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>
            <a:xfrm>
              <a:off x="0" y="0"/>
              <a:ext cx="12192000" cy="6857999"/>
            </a:xfrm>
            <a:prstGeom prst="rect">
              <a:avLst/>
            </a:prstGeom>
            <a:solidFill>
              <a:srgbClr val="0B253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552075"/>
            <a:ext cx="2210560" cy="50240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 hasCustomPrompt="1"/>
          </p:nvPr>
        </p:nvSpPr>
        <p:spPr>
          <a:xfrm>
            <a:off x="781050" y="2569062"/>
            <a:ext cx="7391400" cy="2005013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MASTER TITLE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81050" y="5409587"/>
            <a:ext cx="7391400" cy="9150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subtitle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sp>
        <p:nvSpPr>
          <p:cNvPr id="12" name="Rectangle 7"/>
          <p:cNvSpPr/>
          <p:nvPr userDrawn="1"/>
        </p:nvSpPr>
        <p:spPr>
          <a:xfrm>
            <a:off x="3060394" y="4890590"/>
            <a:ext cx="2832711" cy="100997"/>
          </a:xfrm>
          <a:prstGeom prst="rect">
            <a:avLst/>
          </a:prstGeom>
          <a:solidFill>
            <a:srgbClr val="ECB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558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: Chart, Flowchart, Image, Video, etc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416968" y="0"/>
            <a:ext cx="8344539" cy="1538288"/>
          </a:xfrm>
        </p:spPr>
        <p:txBody>
          <a:bodyPr/>
          <a:lstStyle>
            <a:lvl1pPr algn="r">
              <a:defRPr>
                <a:solidFill>
                  <a:srgbClr val="012433"/>
                </a:solidFill>
              </a:defRPr>
            </a:lvl1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title</a:t>
            </a:r>
            <a:r>
              <a:rPr lang="pt-BR"/>
              <a:t> </a:t>
            </a:r>
            <a:r>
              <a:rPr lang="pt-BR" err="1"/>
              <a:t>style</a:t>
            </a:r>
            <a:endParaRPr lang="pt-BR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93621" y="1745072"/>
            <a:ext cx="11267886" cy="45773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edit</a:t>
            </a:r>
            <a:r>
              <a:rPr lang="pt-BR"/>
              <a:t> Master </a:t>
            </a:r>
            <a:r>
              <a:rPr lang="pt-BR" err="1"/>
              <a:t>text</a:t>
            </a:r>
            <a:r>
              <a:rPr lang="pt-BR"/>
              <a:t> </a:t>
            </a:r>
            <a:r>
              <a:rPr lang="pt-BR" err="1"/>
              <a:t>styles</a:t>
            </a:r>
            <a:endParaRPr lang="pt-BR"/>
          </a:p>
          <a:p>
            <a:pPr lvl="1"/>
            <a:r>
              <a:rPr lang="pt-BR" err="1"/>
              <a:t>Second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2"/>
            <a:r>
              <a:rPr lang="pt-BR" err="1"/>
              <a:t>Third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3"/>
            <a:r>
              <a:rPr lang="pt-BR" err="1"/>
              <a:t>Fourth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  <a:p>
            <a:pPr lvl="4"/>
            <a:r>
              <a:rPr lang="pt-BR" err="1"/>
              <a:t>Fifith</a:t>
            </a:r>
            <a:r>
              <a:rPr lang="pt-BR"/>
              <a:t> </a:t>
            </a:r>
            <a:r>
              <a:rPr lang="pt-BR" err="1"/>
              <a:t>level</a:t>
            </a:r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2891">
            <a:off x="6237962" y="2385813"/>
            <a:ext cx="7042322" cy="624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9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1923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0" y="2766004"/>
            <a:ext cx="12192000" cy="1677924"/>
          </a:xfrm>
        </p:spPr>
        <p:txBody>
          <a:bodyPr>
            <a:normAutofit/>
          </a:bodyPr>
          <a:lstStyle>
            <a:lvl1pPr algn="ctr">
              <a:defRPr sz="4050" b="1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pt-BR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2660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74FB-A2E8-4A40-AD60-E9C4C2BE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219AF-71D5-45F4-8427-8492A514A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D4E8F-C6FA-45B3-BB29-6BD6941F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E88-32C3-4113-88AD-71B7D3C7882D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192BA-C0F0-4FF1-A31D-15481736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A7F4D-6583-4EAE-B762-9D3103F7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6E68-81BE-4F2F-8B3E-1FD7B129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11F0-F24B-4096-B7BF-30BEE3AE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AE1D-D14D-429C-9564-7BF6B4EC0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F58AD-8A16-4E19-9E88-F32A39F1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E88-32C3-4113-88AD-71B7D3C7882D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47B88-98DD-46C9-AC6E-A45963CE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794A3-B784-47D3-9C19-CA3DE509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6E68-81BE-4F2F-8B3E-1FD7B129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0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431B-B0DE-49B4-925C-F8AB245F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E26C-185A-410F-9F91-708FCC0E1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A8945-D844-44BA-AEA2-D0C3BF2E4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CC860-0906-4178-B992-411441FB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E88-32C3-4113-88AD-71B7D3C7882D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4DDCA-48B4-4F22-AB59-FE16027C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88045-780F-483C-A16E-5C046D12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6E68-81BE-4F2F-8B3E-1FD7B129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A4D80-A6BD-473A-83F4-38EABB7E5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F95FE-955C-47DE-A88E-2F4E2B97A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4666F-229D-4728-9221-5626DEB1E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06290-022B-437E-8D1B-2CD61D8EA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3CE8F-8375-4C4A-B90A-11D960EC7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7A660-2EC7-40A7-B3BB-9721D7A5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E88-32C3-4113-88AD-71B7D3C7882D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B5851-55E2-4A64-A6C2-236A814D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F3FA5-913C-45FF-8244-1AEC91B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6E68-81BE-4F2F-8B3E-1FD7B129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4F98E-231B-47E0-84B5-869A23F8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D7DE4-B4AA-4760-A522-F8DC7AB2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E88-32C3-4113-88AD-71B7D3C7882D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36C8C-FC2B-42CE-8821-2A362BE6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53E2A-722E-407E-BB3B-B28756D9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6E68-81BE-4F2F-8B3E-1FD7B129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5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EA91BB-5B68-48AC-839E-A3D5FCC6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E88-32C3-4113-88AD-71B7D3C7882D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70095-C3DC-49F0-855D-63069B11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F7A26-F4D7-4B3F-A440-BAEBA7A1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6E68-81BE-4F2F-8B3E-1FD7B129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9148-73C5-4DAF-8DBC-AC010E104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2FEF-C9B3-4391-8180-FF7EEB919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7D703-28FD-4118-BDA2-3A67B8643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8EEE1-1A17-4251-BA67-219E17B3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E88-32C3-4113-88AD-71B7D3C7882D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F1AE0-BADE-46C0-86F2-309E40BF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034DE-34FA-436F-AADA-5D912368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6E68-81BE-4F2F-8B3E-1FD7B129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5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A2E3-296D-4EE6-B67D-6B477CEC0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5387E4-DD57-4B03-ACAB-3137FDC60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FD9D5-B530-4641-A9C7-F236BAE4D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9A18B-D4FE-4420-B262-80910AEA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6E88-32C3-4113-88AD-71B7D3C7882D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FFB27-6AEF-462F-9024-693AA0DB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D81E2-04D2-417B-8457-60282179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6E68-81BE-4F2F-8B3E-1FD7B129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0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AB87-4B82-429E-902A-65A90525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ED847-40EB-49BB-88C5-D30D4E8D2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447C4-A66A-46F8-BDC4-1FD904D73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6E88-32C3-4113-88AD-71B7D3C7882D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3AA16-BCD5-4334-BDA8-0BC392FBB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3C4B1-AEF1-4F66-B259-BA8D9A2B1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36E68-81BE-4F2F-8B3E-1FD7B129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3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0228" y="2623338"/>
            <a:ext cx="7391400" cy="2005013"/>
          </a:xfrm>
        </p:spPr>
        <p:txBody>
          <a:bodyPr/>
          <a:lstStyle/>
          <a:p>
            <a:r>
              <a:rPr lang="pt-BR"/>
              <a:t>GDPR e Altitude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t-BR"/>
              <a:t>Como a Altitude enquanto organização se prepara para o GDPR</a:t>
            </a:r>
          </a:p>
          <a:p>
            <a:r>
              <a:rPr lang="pt-BR"/>
              <a:t>Susana </a:t>
            </a:r>
            <a:r>
              <a:rPr lang="pt-BR" err="1"/>
              <a:t>Morujão</a:t>
            </a:r>
            <a:r>
              <a:rPr lang="pt-BR"/>
              <a:t> e  Oliveira</a:t>
            </a:r>
          </a:p>
          <a:p>
            <a:r>
              <a:rPr lang="pt-BR"/>
              <a:t>Digital </a:t>
            </a:r>
            <a:r>
              <a:rPr lang="pt-BR" err="1"/>
              <a:t>Transformation</a:t>
            </a:r>
            <a:r>
              <a:rPr lang="pt-BR"/>
              <a:t> </a:t>
            </a:r>
            <a:r>
              <a:rPr lang="pt-BR" err="1"/>
              <a:t>Director</a:t>
            </a:r>
            <a:r>
              <a:rPr lang="pt-BR"/>
              <a:t> </a:t>
            </a:r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5F9F28DD-D692-401C-ACA1-F4E1E5B56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28" y="2110582"/>
            <a:ext cx="3924867" cy="19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6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B5D8D0-2314-43B3-A55C-86FCA131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3850"/>
            <a:ext cx="12192000" cy="5494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6BCFEE-4F91-490C-8C1C-DA1D8CA6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err="1"/>
              <a:t>Governo</a:t>
            </a:r>
            <a:r>
              <a:rPr lang="en-US" sz="4000"/>
              <a:t> da </a:t>
            </a:r>
            <a:r>
              <a:rPr lang="en-US" sz="4000" err="1"/>
              <a:t>proteção</a:t>
            </a:r>
            <a:r>
              <a:rPr lang="en-US" sz="4000"/>
              <a:t> dos dados</a:t>
            </a:r>
            <a:br>
              <a:rPr lang="en-US" sz="4000"/>
            </a:br>
            <a:r>
              <a:rPr lang="en-US" sz="4000"/>
              <a:t>Portal da </a:t>
            </a:r>
            <a:r>
              <a:rPr lang="en-US" sz="4000" err="1"/>
              <a:t>Proteção</a:t>
            </a:r>
            <a:r>
              <a:rPr lang="en-US" sz="4000"/>
              <a:t> de Dados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CE952C8-D092-4610-8099-CD67A45E4385}"/>
              </a:ext>
            </a:extLst>
          </p:cNvPr>
          <p:cNvSpPr/>
          <p:nvPr/>
        </p:nvSpPr>
        <p:spPr>
          <a:xfrm>
            <a:off x="5848028" y="4018056"/>
            <a:ext cx="4365356" cy="2460236"/>
          </a:xfrm>
          <a:prstGeom prst="wedgeRectCallout">
            <a:avLst>
              <a:gd name="adj1" fmla="val -112136"/>
              <a:gd name="adj2" fmla="val -96618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Registo</a:t>
            </a:r>
            <a:r>
              <a:rPr lang="en-US"/>
              <a:t> de </a:t>
            </a:r>
            <a:r>
              <a:rPr lang="en-US" err="1"/>
              <a:t>todo</a:t>
            </a:r>
            <a:r>
              <a:rPr lang="en-US"/>
              <a:t> o </a:t>
            </a:r>
            <a:r>
              <a:rPr lang="en-US" err="1"/>
              <a:t>tipo</a:t>
            </a:r>
            <a:r>
              <a:rPr lang="en-US"/>
              <a:t> de </a:t>
            </a:r>
            <a:r>
              <a:rPr lang="en-US" err="1"/>
              <a:t>processamento</a:t>
            </a:r>
            <a:endParaRPr lang="en-US"/>
          </a:p>
          <a:p>
            <a:pPr algn="ctr"/>
            <a:r>
              <a:rPr lang="en-US" err="1"/>
              <a:t>Licitude</a:t>
            </a:r>
            <a:r>
              <a:rPr lang="en-US"/>
              <a:t>/</a:t>
            </a:r>
            <a:r>
              <a:rPr lang="en-US" err="1"/>
              <a:t>consentimento</a:t>
            </a:r>
            <a:endParaRPr lang="en-US"/>
          </a:p>
          <a:p>
            <a:pPr algn="ctr"/>
            <a:r>
              <a:rPr lang="en-US" err="1"/>
              <a:t>Categorias</a:t>
            </a:r>
            <a:r>
              <a:rPr lang="en-US"/>
              <a:t> de dados </a:t>
            </a:r>
            <a:r>
              <a:rPr lang="en-US" err="1"/>
              <a:t>recolhidos</a:t>
            </a:r>
            <a:endParaRPr lang="en-US"/>
          </a:p>
          <a:p>
            <a:pPr algn="ctr"/>
            <a:r>
              <a:rPr lang="en-US" err="1"/>
              <a:t>Processo</a:t>
            </a:r>
            <a:r>
              <a:rPr lang="en-US"/>
              <a:t> de </a:t>
            </a:r>
            <a:r>
              <a:rPr lang="en-US" err="1"/>
              <a:t>negócio</a:t>
            </a:r>
            <a:r>
              <a:rPr lang="en-US"/>
              <a:t> </a:t>
            </a:r>
            <a:r>
              <a:rPr lang="en-US" err="1"/>
              <a:t>associado</a:t>
            </a:r>
            <a:endParaRPr lang="en-US"/>
          </a:p>
          <a:p>
            <a:pPr algn="ctr"/>
            <a:r>
              <a:rPr lang="en-US" err="1"/>
              <a:t>Subcontratantes</a:t>
            </a:r>
            <a:endParaRPr lang="en-US"/>
          </a:p>
          <a:p>
            <a:pPr algn="ctr"/>
            <a:r>
              <a:rPr lang="en-US" err="1"/>
              <a:t>Sistemas</a:t>
            </a:r>
            <a:r>
              <a:rPr lang="en-US"/>
              <a:t> de </a:t>
            </a:r>
            <a:r>
              <a:rPr lang="en-US" err="1"/>
              <a:t>tratamento</a:t>
            </a:r>
            <a:r>
              <a:rPr lang="en-US"/>
              <a:t> dos dados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04D887-5E5B-4266-97C4-1BE21C598B43}"/>
              </a:ext>
            </a:extLst>
          </p:cNvPr>
          <p:cNvGrpSpPr/>
          <p:nvPr/>
        </p:nvGrpSpPr>
        <p:grpSpPr>
          <a:xfrm>
            <a:off x="4701295" y="3084258"/>
            <a:ext cx="2090863" cy="1538132"/>
            <a:chOff x="4694107" y="3156145"/>
            <a:chExt cx="2090863" cy="15381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95CAE2-851D-482C-8B78-74BC6B13B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4107" y="3156145"/>
              <a:ext cx="2090863" cy="136603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71A14D-BC8B-47CD-828E-ED9864031101}"/>
                </a:ext>
              </a:extLst>
            </p:cNvPr>
            <p:cNvSpPr txBox="1"/>
            <p:nvPr/>
          </p:nvSpPr>
          <p:spPr>
            <a:xfrm>
              <a:off x="4694108" y="3986391"/>
              <a:ext cx="2090862" cy="707886"/>
            </a:xfrm>
            <a:prstGeom prst="rect">
              <a:avLst/>
            </a:prstGeom>
            <a:solidFill>
              <a:srgbClr val="0801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4"/>
                  </a:solidFill>
                </a:rPr>
                <a:t>ARTICLES 13-20, 30, 39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656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255532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CFEE-4F91-490C-8C1C-DA1D8CA6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err="1"/>
              <a:t>GDPR@Altitude</a:t>
            </a:r>
            <a:br>
              <a:rPr lang="en-US" sz="4000">
                <a:ea typeface="+mj-lt"/>
                <a:cs typeface="+mj-lt"/>
              </a:rPr>
            </a:br>
            <a:r>
              <a:rPr lang="en-US" sz="3600"/>
              <a:t>3 </a:t>
            </a:r>
            <a:r>
              <a:rPr lang="en-US" sz="3600" err="1"/>
              <a:t>linhas</a:t>
            </a:r>
            <a:r>
              <a:rPr lang="en-US" sz="3600"/>
              <a:t> de </a:t>
            </a:r>
            <a:r>
              <a:rPr lang="en-US" sz="3600" err="1"/>
              <a:t>implementação</a:t>
            </a:r>
            <a:endParaRPr lang="en-US" sz="36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0F7796-42C9-45ED-8A9A-2FD0DEC0C2A2}"/>
              </a:ext>
            </a:extLst>
          </p:cNvPr>
          <p:cNvSpPr/>
          <p:nvPr/>
        </p:nvSpPr>
        <p:spPr>
          <a:xfrm>
            <a:off x="637956" y="1640242"/>
            <a:ext cx="3087423" cy="153828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bg1"/>
                </a:solidFill>
              </a:rPr>
              <a:t>Arquitetura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err="1">
                <a:solidFill>
                  <a:schemeClr val="bg1"/>
                </a:solidFill>
              </a:rPr>
              <a:t>empresarial</a:t>
            </a:r>
            <a:r>
              <a:rPr lang="en-US" sz="2400" b="1">
                <a:solidFill>
                  <a:schemeClr val="bg1"/>
                </a:solidFill>
              </a:rPr>
              <a:t> e </a:t>
            </a:r>
            <a:r>
              <a:rPr lang="en-US" sz="2400" b="1" err="1">
                <a:solidFill>
                  <a:schemeClr val="bg1"/>
                </a:solidFill>
              </a:rPr>
              <a:t>modelação</a:t>
            </a:r>
            <a:r>
              <a:rPr lang="en-US" sz="2400" b="1">
                <a:solidFill>
                  <a:schemeClr val="bg1"/>
                </a:solidFill>
              </a:rPr>
              <a:t> de </a:t>
            </a:r>
            <a:r>
              <a:rPr lang="en-US" sz="2400" b="1" err="1">
                <a:solidFill>
                  <a:schemeClr val="bg1"/>
                </a:solidFill>
              </a:rPr>
              <a:t>processos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D16358-19EE-4E27-BEEC-33AA45F7A8DA}"/>
              </a:ext>
            </a:extLst>
          </p:cNvPr>
          <p:cNvSpPr/>
          <p:nvPr/>
        </p:nvSpPr>
        <p:spPr>
          <a:xfrm>
            <a:off x="4694574" y="1611740"/>
            <a:ext cx="3271520" cy="159528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Auditoria do </a:t>
            </a:r>
            <a:r>
              <a:rPr lang="en-US" sz="2400" b="1" err="1">
                <a:solidFill>
                  <a:schemeClr val="bg1"/>
                </a:solidFill>
              </a:rPr>
              <a:t>ciclo</a:t>
            </a:r>
            <a:r>
              <a:rPr lang="en-US" sz="2400" b="1">
                <a:solidFill>
                  <a:schemeClr val="bg1"/>
                </a:solidFill>
              </a:rPr>
              <a:t> de </a:t>
            </a:r>
            <a:r>
              <a:rPr lang="en-US" sz="2400" b="1" err="1">
                <a:solidFill>
                  <a:schemeClr val="bg1"/>
                </a:solidFill>
              </a:rPr>
              <a:t>vida</a:t>
            </a:r>
            <a:r>
              <a:rPr lang="en-US" sz="2400" b="1">
                <a:solidFill>
                  <a:schemeClr val="bg1"/>
                </a:solidFill>
              </a:rPr>
              <a:t> dos dados </a:t>
            </a:r>
            <a:endParaRPr lang="en-US" sz="24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85CBBC-91B1-44D3-808B-F272E2DB2B56}"/>
              </a:ext>
            </a:extLst>
          </p:cNvPr>
          <p:cNvSpPr/>
          <p:nvPr/>
        </p:nvSpPr>
        <p:spPr>
          <a:xfrm>
            <a:off x="8625323" y="1605282"/>
            <a:ext cx="3271520" cy="159528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bg1"/>
                </a:solidFill>
              </a:rPr>
              <a:t>Governo</a:t>
            </a:r>
            <a:r>
              <a:rPr lang="en-US" sz="2400" b="1">
                <a:solidFill>
                  <a:schemeClr val="bg1"/>
                </a:solidFill>
              </a:rPr>
              <a:t> e </a:t>
            </a:r>
            <a:r>
              <a:rPr lang="en-US" sz="2400" b="1" err="1">
                <a:solidFill>
                  <a:schemeClr val="bg1"/>
                </a:solidFill>
              </a:rPr>
              <a:t>modelo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err="1">
                <a:solidFill>
                  <a:schemeClr val="bg1"/>
                </a:solidFill>
              </a:rPr>
              <a:t>operacional</a:t>
            </a:r>
            <a:endParaRPr lang="en-US" sz="2400" b="1">
              <a:solidFill>
                <a:schemeClr val="bg1"/>
              </a:solidFill>
            </a:endParaRP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da </a:t>
            </a:r>
            <a:r>
              <a:rPr lang="en-US" sz="2400" b="1" err="1">
                <a:solidFill>
                  <a:schemeClr val="bg1"/>
                </a:solidFill>
              </a:rPr>
              <a:t>proteção</a:t>
            </a:r>
            <a:r>
              <a:rPr lang="en-US" sz="2400" b="1">
                <a:solidFill>
                  <a:schemeClr val="bg1"/>
                </a:solidFill>
              </a:rPr>
              <a:t> de dados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D7F3BC4D-1168-4678-8B99-BAD2903FEC43}"/>
              </a:ext>
            </a:extLst>
          </p:cNvPr>
          <p:cNvSpPr/>
          <p:nvPr/>
        </p:nvSpPr>
        <p:spPr>
          <a:xfrm>
            <a:off x="1381682" y="3679473"/>
            <a:ext cx="9897304" cy="1980541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err="1"/>
              <a:t>Envolvimento</a:t>
            </a:r>
            <a:r>
              <a:rPr lang="en-US" sz="2400"/>
              <a:t> de </a:t>
            </a:r>
            <a:r>
              <a:rPr lang="en-US" sz="2400" err="1"/>
              <a:t>todas</a:t>
            </a:r>
            <a:r>
              <a:rPr lang="en-US" sz="2400"/>
              <a:t> as </a:t>
            </a:r>
            <a:r>
              <a:rPr lang="en-US" sz="2400" err="1"/>
              <a:t>equipas</a:t>
            </a:r>
            <a:r>
              <a:rPr lang="en-US" sz="2400"/>
              <a:t> da Altitude </a:t>
            </a:r>
            <a:r>
              <a:rPr lang="en-US" sz="2400" err="1"/>
              <a:t>desde</a:t>
            </a:r>
            <a:r>
              <a:rPr lang="en-US" sz="2400"/>
              <a:t> o </a:t>
            </a:r>
            <a:r>
              <a:rPr lang="en-US" sz="2400" err="1"/>
              <a:t>início</a:t>
            </a:r>
            <a:endParaRPr lang="en-US" sz="24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err="1"/>
              <a:t>Âmbito</a:t>
            </a:r>
            <a:r>
              <a:rPr lang="en-US" sz="2400"/>
              <a:t> não é </a:t>
            </a:r>
            <a:r>
              <a:rPr lang="en-US" sz="2400" err="1"/>
              <a:t>específico</a:t>
            </a:r>
            <a:r>
              <a:rPr lang="en-US" sz="2400"/>
              <a:t> do </a:t>
            </a:r>
            <a:r>
              <a:rPr lang="en-US" sz="2400" err="1"/>
              <a:t>departamento</a:t>
            </a:r>
            <a:r>
              <a:rPr lang="en-US" sz="2400"/>
              <a:t> Legal ou de IT </a:t>
            </a:r>
          </a:p>
        </p:txBody>
      </p:sp>
    </p:spTree>
    <p:extLst>
      <p:ext uri="{BB962C8B-B14F-4D97-AF65-F5344CB8AC3E}">
        <p14:creationId xmlns:p14="http://schemas.microsoft.com/office/powerpoint/2010/main" val="4228069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050FFFD-1554-4107-AD87-232D51EB0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79" r="31824"/>
          <a:stretch/>
        </p:blipFill>
        <p:spPr>
          <a:xfrm>
            <a:off x="4287118" y="1616302"/>
            <a:ext cx="5433871" cy="52669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C21AF-2DA1-4338-9B07-EDF3E8AFFA3E}"/>
              </a:ext>
            </a:extLst>
          </p:cNvPr>
          <p:cNvSpPr/>
          <p:nvPr/>
        </p:nvSpPr>
        <p:spPr>
          <a:xfrm>
            <a:off x="637956" y="1640242"/>
            <a:ext cx="3087423" cy="153828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bg1"/>
                </a:solidFill>
              </a:rPr>
              <a:t>Arquitetura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err="1">
                <a:solidFill>
                  <a:schemeClr val="bg1"/>
                </a:solidFill>
              </a:rPr>
              <a:t>empresarial</a:t>
            </a:r>
            <a:r>
              <a:rPr lang="en-US" sz="2400" b="1">
                <a:solidFill>
                  <a:schemeClr val="bg1"/>
                </a:solidFill>
              </a:rPr>
              <a:t> e </a:t>
            </a:r>
            <a:r>
              <a:rPr lang="en-US" sz="2400" b="1" err="1">
                <a:solidFill>
                  <a:schemeClr val="bg1"/>
                </a:solidFill>
              </a:rPr>
              <a:t>modelação</a:t>
            </a:r>
            <a:r>
              <a:rPr lang="en-US" sz="2400" b="1">
                <a:solidFill>
                  <a:schemeClr val="bg1"/>
                </a:solidFill>
              </a:rPr>
              <a:t> de </a:t>
            </a:r>
            <a:r>
              <a:rPr lang="en-US" sz="2400" b="1" err="1">
                <a:solidFill>
                  <a:schemeClr val="bg1"/>
                </a:solidFill>
              </a:rPr>
              <a:t>processos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085D6AA-6604-4029-9B56-47C666589361}"/>
              </a:ext>
            </a:extLst>
          </p:cNvPr>
          <p:cNvSpPr txBox="1">
            <a:spLocks/>
          </p:cNvSpPr>
          <p:nvPr/>
        </p:nvSpPr>
        <p:spPr>
          <a:xfrm>
            <a:off x="216538" y="0"/>
            <a:ext cx="11758924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24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err="1"/>
              <a:t>Arquitetura</a:t>
            </a:r>
            <a:r>
              <a:rPr lang="en-US" sz="4000"/>
              <a:t> </a:t>
            </a:r>
            <a:r>
              <a:rPr lang="en-US" sz="4000" err="1"/>
              <a:t>empresarial</a:t>
            </a:r>
            <a:endParaRPr lang="en-US" sz="4000"/>
          </a:p>
          <a:p>
            <a:r>
              <a:rPr lang="en-US" sz="3600" err="1"/>
              <a:t>Representação</a:t>
            </a:r>
            <a:r>
              <a:rPr lang="en-US" sz="3600"/>
              <a:t> alto </a:t>
            </a:r>
            <a:r>
              <a:rPr lang="en-US" sz="3600" err="1"/>
              <a:t>nível</a:t>
            </a:r>
            <a:r>
              <a:rPr lang="en-US" sz="3600"/>
              <a:t> dos dados </a:t>
            </a:r>
            <a:r>
              <a:rPr lang="en-US" sz="3600" err="1"/>
              <a:t>pessoais</a:t>
            </a:r>
            <a:r>
              <a:rPr lang="en-US" sz="3600"/>
              <a:t> e </a:t>
            </a:r>
            <a:r>
              <a:rPr lang="en-US" sz="3600" err="1"/>
              <a:t>sua</a:t>
            </a:r>
            <a:r>
              <a:rPr lang="en-US" sz="3600"/>
              <a:t> </a:t>
            </a:r>
            <a:r>
              <a:rPr lang="en-US" sz="3600" err="1"/>
              <a:t>localização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54205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m relacionada">
            <a:extLst>
              <a:ext uri="{FF2B5EF4-FFF2-40B4-BE49-F238E27FC236}">
                <a16:creationId xmlns:a16="http://schemas.microsoft.com/office/drawing/2014/main" id="{44A40DE2-8BD3-46EE-8CEC-063B638A6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42" y="3646482"/>
            <a:ext cx="2664002" cy="13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126509-99C9-4C6C-B1A4-8C539D3A6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137" y="2031409"/>
            <a:ext cx="4482658" cy="1180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E853F5-07CE-4462-8318-CCE62646A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441" y="5579389"/>
            <a:ext cx="1930611" cy="706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825D83-22F9-4CF0-99C0-754E22CDA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977" y="3788303"/>
            <a:ext cx="6504122" cy="965677"/>
          </a:xfrm>
          <a:prstGeom prst="rect">
            <a:avLst/>
          </a:prstGeom>
        </p:spPr>
      </p:pic>
      <p:pic>
        <p:nvPicPr>
          <p:cNvPr id="10" name="Picture 4" descr="iso27001.png">
            <a:extLst>
              <a:ext uri="{FF2B5EF4-FFF2-40B4-BE49-F238E27FC236}">
                <a16:creationId xmlns:a16="http://schemas.microsoft.com/office/drawing/2014/main" id="{AB7D7620-6878-4F8D-AF65-0CF98034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411" y="2081085"/>
            <a:ext cx="1080758" cy="10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so27001.png">
            <a:extLst>
              <a:ext uri="{FF2B5EF4-FFF2-40B4-BE49-F238E27FC236}">
                <a16:creationId xmlns:a16="http://schemas.microsoft.com/office/drawing/2014/main" id="{F0BEBFF8-95A2-4322-9E8A-51DE1B7F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48" y="5428461"/>
            <a:ext cx="1018680" cy="10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3DA9085-258E-43E3-AB49-F4955F628FE7}"/>
              </a:ext>
            </a:extLst>
          </p:cNvPr>
          <p:cNvGrpSpPr/>
          <p:nvPr/>
        </p:nvGrpSpPr>
        <p:grpSpPr>
          <a:xfrm>
            <a:off x="10755709" y="2018188"/>
            <a:ext cx="1180111" cy="1160340"/>
            <a:chOff x="7412948" y="3329646"/>
            <a:chExt cx="1180111" cy="1203323"/>
          </a:xfrm>
        </p:grpSpPr>
        <p:pic>
          <p:nvPicPr>
            <p:cNvPr id="14" name="Picture 4" descr="iso27001.png">
              <a:extLst>
                <a:ext uri="{FF2B5EF4-FFF2-40B4-BE49-F238E27FC236}">
                  <a16:creationId xmlns:a16="http://schemas.microsoft.com/office/drawing/2014/main" id="{BC805D3B-D104-4432-B352-713CFC9CC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948" y="3329646"/>
              <a:ext cx="1180111" cy="1180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D7694E-E3F9-41BC-8CDE-C2807EC39B38}"/>
                </a:ext>
              </a:extLst>
            </p:cNvPr>
            <p:cNvSpPr/>
            <p:nvPr/>
          </p:nvSpPr>
          <p:spPr>
            <a:xfrm>
              <a:off x="7664824" y="4249271"/>
              <a:ext cx="739588" cy="283698"/>
            </a:xfrm>
            <a:prstGeom prst="rect">
              <a:avLst/>
            </a:prstGeom>
            <a:solidFill>
              <a:srgbClr val="DEE0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accent1"/>
                  </a:solidFill>
                </a:rPr>
                <a:t>9001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28001E-601B-47AF-85C7-FFD84CF58E95}"/>
              </a:ext>
            </a:extLst>
          </p:cNvPr>
          <p:cNvGrpSpPr/>
          <p:nvPr/>
        </p:nvGrpSpPr>
        <p:grpSpPr>
          <a:xfrm>
            <a:off x="7237708" y="5428461"/>
            <a:ext cx="1190843" cy="1065943"/>
            <a:chOff x="6982878" y="5429382"/>
            <a:chExt cx="1180111" cy="1241183"/>
          </a:xfrm>
        </p:grpSpPr>
        <p:pic>
          <p:nvPicPr>
            <p:cNvPr id="17" name="Picture 4" descr="iso27001.png">
              <a:extLst>
                <a:ext uri="{FF2B5EF4-FFF2-40B4-BE49-F238E27FC236}">
                  <a16:creationId xmlns:a16="http://schemas.microsoft.com/office/drawing/2014/main" id="{DFCCEFD4-725C-4EE6-8021-FBF328A2F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2878" y="5429382"/>
              <a:ext cx="1180111" cy="1180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A63503-075D-4F03-83D8-36286E82BB3F}"/>
                </a:ext>
              </a:extLst>
            </p:cNvPr>
            <p:cNvSpPr/>
            <p:nvPr/>
          </p:nvSpPr>
          <p:spPr>
            <a:xfrm>
              <a:off x="7139192" y="6386867"/>
              <a:ext cx="739588" cy="283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accent1"/>
                  </a:solidFill>
                </a:rPr>
                <a:t>9001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82D6C37-E3E1-4637-A20D-D87F1C9A43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7795" y="5159953"/>
            <a:ext cx="3188161" cy="139426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D3EB5E-E6ED-466C-9A9A-30BE842AE81F}"/>
              </a:ext>
            </a:extLst>
          </p:cNvPr>
          <p:cNvSpPr/>
          <p:nvPr/>
        </p:nvSpPr>
        <p:spPr>
          <a:xfrm>
            <a:off x="637956" y="1640242"/>
            <a:ext cx="3087423" cy="153828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bg1"/>
                </a:solidFill>
              </a:rPr>
              <a:t>Arquitetura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err="1">
                <a:solidFill>
                  <a:schemeClr val="bg1"/>
                </a:solidFill>
              </a:rPr>
              <a:t>empresarial</a:t>
            </a:r>
            <a:r>
              <a:rPr lang="en-US" sz="2400" b="1">
                <a:solidFill>
                  <a:schemeClr val="bg1"/>
                </a:solidFill>
              </a:rPr>
              <a:t> e </a:t>
            </a:r>
            <a:r>
              <a:rPr lang="en-US" sz="2400" b="1" err="1">
                <a:solidFill>
                  <a:schemeClr val="bg1"/>
                </a:solidFill>
              </a:rPr>
              <a:t>modelação</a:t>
            </a:r>
            <a:r>
              <a:rPr lang="en-US" sz="2400" b="1">
                <a:solidFill>
                  <a:schemeClr val="bg1"/>
                </a:solidFill>
              </a:rPr>
              <a:t> de </a:t>
            </a:r>
            <a:r>
              <a:rPr lang="en-US" sz="2400" b="1" err="1">
                <a:solidFill>
                  <a:schemeClr val="bg1"/>
                </a:solidFill>
              </a:rPr>
              <a:t>processos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07CB41E-80B4-4A01-9E05-C4D28CAE71FD}"/>
              </a:ext>
            </a:extLst>
          </p:cNvPr>
          <p:cNvSpPr txBox="1">
            <a:spLocks/>
          </p:cNvSpPr>
          <p:nvPr/>
        </p:nvSpPr>
        <p:spPr>
          <a:xfrm>
            <a:off x="-31435" y="73742"/>
            <a:ext cx="12223435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24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err="1"/>
              <a:t>Arquitetura</a:t>
            </a:r>
            <a:r>
              <a:rPr lang="en-US" sz="4000"/>
              <a:t> </a:t>
            </a:r>
            <a:r>
              <a:rPr lang="en-US" sz="4000" err="1"/>
              <a:t>empresarial</a:t>
            </a:r>
            <a:endParaRPr lang="en-US" sz="4000"/>
          </a:p>
          <a:p>
            <a:r>
              <a:rPr lang="en-US" sz="3600" err="1"/>
              <a:t>Relação</a:t>
            </a:r>
            <a:r>
              <a:rPr lang="en-US" sz="3600"/>
              <a:t> dos dados </a:t>
            </a:r>
            <a:r>
              <a:rPr lang="en-US" sz="3600" err="1"/>
              <a:t>pessoais</a:t>
            </a:r>
            <a:r>
              <a:rPr lang="en-US" sz="3600"/>
              <a:t> com a </a:t>
            </a:r>
            <a:r>
              <a:rPr lang="en-US" sz="3600" err="1"/>
              <a:t>segurança</a:t>
            </a:r>
            <a:r>
              <a:rPr lang="en-US" sz="3600"/>
              <a:t> dos nossos </a:t>
            </a:r>
            <a:r>
              <a:rPr lang="en-US" sz="3600" err="1"/>
              <a:t>sistemas</a:t>
            </a:r>
            <a:endParaRPr lang="en-US" sz="32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78C94E-F616-4A29-92BE-C554C208A3C9}"/>
              </a:ext>
            </a:extLst>
          </p:cNvPr>
          <p:cNvGrpSpPr/>
          <p:nvPr/>
        </p:nvGrpSpPr>
        <p:grpSpPr>
          <a:xfrm>
            <a:off x="4694107" y="3156145"/>
            <a:ext cx="2090864" cy="1366030"/>
            <a:chOff x="4294689" y="463482"/>
            <a:chExt cx="2090864" cy="136603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F1514E3-1460-411C-8237-6CB6B6E48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94689" y="463482"/>
              <a:ext cx="2090863" cy="136603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8442A6-53A5-4769-B0D5-A55F7791400B}"/>
                </a:ext>
              </a:extLst>
            </p:cNvPr>
            <p:cNvSpPr txBox="1"/>
            <p:nvPr/>
          </p:nvSpPr>
          <p:spPr>
            <a:xfrm>
              <a:off x="4330853" y="1340001"/>
              <a:ext cx="2054700" cy="400110"/>
            </a:xfrm>
            <a:prstGeom prst="rect">
              <a:avLst/>
            </a:prstGeom>
            <a:solidFill>
              <a:srgbClr val="0A015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4"/>
                  </a:solidFill>
                </a:rPr>
                <a:t>ARTICLES 30, 32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56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CFEE-4F91-490C-8C1C-DA1D8CA6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Ciclo de </a:t>
            </a:r>
            <a:r>
              <a:rPr lang="en-US" sz="4000" err="1"/>
              <a:t>vida</a:t>
            </a:r>
            <a:r>
              <a:rPr lang="en-US" sz="4000"/>
              <a:t> dos dados</a:t>
            </a:r>
            <a:br>
              <a:rPr lang="en-US" sz="4000">
                <a:ea typeface="+mj-lt"/>
                <a:cs typeface="+mj-lt"/>
              </a:rPr>
            </a:br>
            <a:r>
              <a:rPr lang="en-US" sz="3600" err="1"/>
              <a:t>Alinhamento</a:t>
            </a:r>
            <a:r>
              <a:rPr lang="en-US" sz="3600"/>
              <a:t> com o GDPR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53ECD0-95CF-4447-A4B5-C83A0B560127}"/>
              </a:ext>
            </a:extLst>
          </p:cNvPr>
          <p:cNvGrpSpPr/>
          <p:nvPr/>
        </p:nvGrpSpPr>
        <p:grpSpPr>
          <a:xfrm>
            <a:off x="1526634" y="2814220"/>
            <a:ext cx="9986900" cy="4043780"/>
            <a:chOff x="799028" y="3908538"/>
            <a:chExt cx="9111454" cy="364608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09AA42-888E-4F15-B5ED-3A02B6258804}"/>
                </a:ext>
              </a:extLst>
            </p:cNvPr>
            <p:cNvGrpSpPr/>
            <p:nvPr/>
          </p:nvGrpSpPr>
          <p:grpSpPr>
            <a:xfrm>
              <a:off x="1049415" y="3908538"/>
              <a:ext cx="8140473" cy="3646087"/>
              <a:chOff x="1716044" y="1847216"/>
              <a:chExt cx="8140473" cy="5418667"/>
            </a:xfrm>
          </p:grpSpPr>
          <p:graphicFrame>
            <p:nvGraphicFramePr>
              <p:cNvPr id="11" name="Diagram 10">
                <a:extLst>
                  <a:ext uri="{FF2B5EF4-FFF2-40B4-BE49-F238E27FC236}">
                    <a16:creationId xmlns:a16="http://schemas.microsoft.com/office/drawing/2014/main" id="{C0C7097A-3DBE-45FF-A518-0440C036F3A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20721212"/>
                  </p:ext>
                </p:extLst>
              </p:nvPr>
            </p:nvGraphicFramePr>
            <p:xfrm>
              <a:off x="1728517" y="1847216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BDEB58-9628-4046-961E-33CD03B8A55D}"/>
                  </a:ext>
                </a:extLst>
              </p:cNvPr>
              <p:cNvSpPr txBox="1"/>
              <p:nvPr/>
            </p:nvSpPr>
            <p:spPr>
              <a:xfrm>
                <a:off x="5597691" y="4372093"/>
                <a:ext cx="2115778" cy="168961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r>
                  <a:rPr lang="en-US"/>
                  <a:t>De </a:t>
                </a:r>
                <a:r>
                  <a:rPr lang="en-US" err="1"/>
                  <a:t>acessos</a:t>
                </a:r>
                <a:r>
                  <a:rPr lang="en-US"/>
                  <a:t> </a:t>
                </a:r>
                <a:r>
                  <a:rPr lang="en-US" err="1"/>
                  <a:t>indevidos</a:t>
                </a:r>
                <a:r>
                  <a:rPr lang="en-US"/>
                  <a:t> ou </a:t>
                </a:r>
                <a:r>
                  <a:rPr lang="en-US" err="1"/>
                  <a:t>remoção</a:t>
                </a:r>
                <a:r>
                  <a:rPr lang="en-US"/>
                  <a:t> </a:t>
                </a:r>
                <a:r>
                  <a:rPr lang="en-US" err="1"/>
                  <a:t>inadvertida</a:t>
                </a:r>
                <a:r>
                  <a:rPr lang="en-US"/>
                  <a:t>.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875FB9-E295-469E-BEE7-84142BF971F4}"/>
                  </a:ext>
                </a:extLst>
              </p:cNvPr>
              <p:cNvSpPr txBox="1"/>
              <p:nvPr/>
            </p:nvSpPr>
            <p:spPr>
              <a:xfrm>
                <a:off x="3701585" y="4590133"/>
                <a:ext cx="2038817" cy="168961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r>
                  <a:rPr lang="en-US"/>
                  <a:t>Como </a:t>
                </a:r>
                <a:r>
                  <a:rPr lang="en-US" err="1"/>
                  <a:t>os</a:t>
                </a:r>
                <a:r>
                  <a:rPr lang="en-US"/>
                  <a:t> dados </a:t>
                </a:r>
                <a:r>
                  <a:rPr lang="en-US" err="1"/>
                  <a:t>são</a:t>
                </a:r>
                <a:r>
                  <a:rPr lang="en-US"/>
                  <a:t> </a:t>
                </a:r>
                <a:r>
                  <a:rPr lang="en-US" err="1"/>
                  <a:t>acedidos</a:t>
                </a:r>
                <a:r>
                  <a:rPr lang="en-US"/>
                  <a:t>, </a:t>
                </a:r>
                <a:r>
                  <a:rPr lang="en-US" err="1"/>
                  <a:t>tratados</a:t>
                </a:r>
                <a:r>
                  <a:rPr lang="en-US"/>
                  <a:t> e </a:t>
                </a:r>
                <a:r>
                  <a:rPr lang="en-US" err="1"/>
                  <a:t>apagados</a:t>
                </a:r>
                <a:r>
                  <a:rPr lang="en-US"/>
                  <a:t>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F2A6A8-BEC9-4CFF-A99C-F0630B99F528}"/>
                  </a:ext>
                </a:extLst>
              </p:cNvPr>
              <p:cNvSpPr txBox="1"/>
              <p:nvPr/>
            </p:nvSpPr>
            <p:spPr>
              <a:xfrm>
                <a:off x="7714631" y="4372093"/>
                <a:ext cx="2038817" cy="19076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r>
                  <a:rPr lang="en-US" err="1"/>
                  <a:t>Falhas</a:t>
                </a:r>
                <a:r>
                  <a:rPr lang="en-US"/>
                  <a:t> de </a:t>
                </a:r>
                <a:r>
                  <a:rPr lang="en-US" err="1"/>
                  <a:t>segurança</a:t>
                </a:r>
                <a:r>
                  <a:rPr lang="en-US"/>
                  <a:t> e </a:t>
                </a:r>
                <a:r>
                  <a:rPr lang="en-US" err="1"/>
                  <a:t>controlar</a:t>
                </a:r>
                <a:r>
                  <a:rPr lang="en-US"/>
                  <a:t> </a:t>
                </a:r>
                <a:r>
                  <a:rPr lang="en-US" err="1"/>
                  <a:t>acessos</a:t>
                </a:r>
                <a:r>
                  <a:rPr lang="en-US"/>
                  <a:t>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2BF22F-CF75-4AD1-9CE9-07507983ACE5}"/>
                  </a:ext>
                </a:extLst>
              </p:cNvPr>
              <p:cNvSpPr txBox="1"/>
              <p:nvPr/>
            </p:nvSpPr>
            <p:spPr>
              <a:xfrm>
                <a:off x="1716044" y="4792907"/>
                <a:ext cx="1947060" cy="188666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r>
                  <a:rPr lang="en-US"/>
                  <a:t>Se dados </a:t>
                </a:r>
                <a:r>
                  <a:rPr lang="en-US" err="1"/>
                  <a:t>são</a:t>
                </a:r>
                <a:r>
                  <a:rPr lang="en-US"/>
                  <a:t> </a:t>
                </a:r>
                <a:r>
                  <a:rPr lang="en-US" err="1"/>
                  <a:t>privados</a:t>
                </a:r>
                <a:r>
                  <a:rPr lang="en-US"/>
                  <a:t> e </a:t>
                </a:r>
                <a:r>
                  <a:rPr lang="en-US" err="1"/>
                  <a:t>licitude</a:t>
                </a:r>
                <a:r>
                  <a:rPr lang="en-US"/>
                  <a:t> do </a:t>
                </a:r>
                <a:r>
                  <a:rPr lang="en-US" err="1"/>
                  <a:t>processamento</a:t>
                </a:r>
                <a:r>
                  <a:rPr lang="en-US"/>
                  <a:t>.</a:t>
                </a:r>
              </a:p>
              <a:p>
                <a:endParaRPr lang="en-US"/>
              </a:p>
              <a:p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DF074F-8B78-4E17-839E-00CF2FC935A0}"/>
                </a:ext>
              </a:extLst>
            </p:cNvPr>
            <p:cNvSpPr txBox="1"/>
            <p:nvPr/>
          </p:nvSpPr>
          <p:spPr>
            <a:xfrm>
              <a:off x="799028" y="4047551"/>
              <a:ext cx="9111454" cy="60048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D6BC8D-A97E-4E95-9586-6F3034AF4447}"/>
              </a:ext>
            </a:extLst>
          </p:cNvPr>
          <p:cNvSpPr/>
          <p:nvPr/>
        </p:nvSpPr>
        <p:spPr>
          <a:xfrm>
            <a:off x="4694574" y="1611740"/>
            <a:ext cx="3271520" cy="159528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Auditoria do </a:t>
            </a:r>
            <a:r>
              <a:rPr lang="en-US" sz="2400" b="1" err="1">
                <a:solidFill>
                  <a:schemeClr val="bg1"/>
                </a:solidFill>
              </a:rPr>
              <a:t>ciclo</a:t>
            </a:r>
            <a:r>
              <a:rPr lang="en-US" sz="2400" b="1">
                <a:solidFill>
                  <a:schemeClr val="bg1"/>
                </a:solidFill>
              </a:rPr>
              <a:t> de </a:t>
            </a:r>
            <a:r>
              <a:rPr lang="en-US" sz="2400" b="1" err="1">
                <a:solidFill>
                  <a:schemeClr val="bg1"/>
                </a:solidFill>
              </a:rPr>
              <a:t>vida</a:t>
            </a:r>
            <a:r>
              <a:rPr lang="en-US" sz="2400" b="1">
                <a:solidFill>
                  <a:schemeClr val="bg1"/>
                </a:solidFill>
              </a:rPr>
              <a:t> dos dados </a:t>
            </a:r>
            <a:endParaRPr lang="en-US" sz="24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911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8BB1199-B8C9-4DAA-AC45-9B3D11700F2C}"/>
              </a:ext>
            </a:extLst>
          </p:cNvPr>
          <p:cNvSpPr/>
          <p:nvPr/>
        </p:nvSpPr>
        <p:spPr>
          <a:xfrm>
            <a:off x="8055550" y="3618296"/>
            <a:ext cx="4063871" cy="3249906"/>
          </a:xfrm>
          <a:prstGeom prst="roundRect">
            <a:avLst>
              <a:gd name="adj" fmla="val 19051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373F977-7304-4A9A-958B-A1AAC7461208}"/>
              </a:ext>
            </a:extLst>
          </p:cNvPr>
          <p:cNvSpPr/>
          <p:nvPr/>
        </p:nvSpPr>
        <p:spPr>
          <a:xfrm>
            <a:off x="3991680" y="3608094"/>
            <a:ext cx="3974414" cy="32366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BCFEE-4F91-490C-8C1C-DA1D8CA6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6" y="0"/>
            <a:ext cx="11529032" cy="1538288"/>
          </a:xfrm>
        </p:spPr>
        <p:txBody>
          <a:bodyPr>
            <a:normAutofit/>
          </a:bodyPr>
          <a:lstStyle/>
          <a:p>
            <a:r>
              <a:rPr lang="en-US" sz="4000"/>
              <a:t>Ciclo de </a:t>
            </a:r>
            <a:r>
              <a:rPr lang="en-US" sz="4000" err="1"/>
              <a:t>vida</a:t>
            </a:r>
            <a:r>
              <a:rPr lang="en-US" sz="4000"/>
              <a:t> dos dados</a:t>
            </a:r>
            <a:br>
              <a:rPr lang="en-US" sz="4000">
                <a:ea typeface="+mj-lt"/>
                <a:cs typeface="+mj-lt"/>
              </a:rPr>
            </a:br>
            <a:r>
              <a:rPr lang="en-US" sz="3600" err="1"/>
              <a:t>Alinhamento</a:t>
            </a:r>
            <a:r>
              <a:rPr lang="en-US" sz="3600"/>
              <a:t> com o </a:t>
            </a:r>
            <a:r>
              <a:rPr lang="en-US" sz="3600">
                <a:cs typeface="Calibri Light"/>
              </a:rPr>
              <a:t>GDPR</a:t>
            </a:r>
            <a:r>
              <a:rPr lang="en-US" sz="3600"/>
              <a:t> – </a:t>
            </a:r>
            <a:r>
              <a:rPr lang="en-US" sz="3600" err="1"/>
              <a:t>medidas</a:t>
            </a:r>
            <a:r>
              <a:rPr lang="en-US" sz="3600"/>
              <a:t> a </a:t>
            </a:r>
            <a:r>
              <a:rPr lang="en-US" sz="3600" err="1"/>
              <a:t>implementar</a:t>
            </a:r>
            <a:endParaRPr lang="en-US" sz="3600">
              <a:cs typeface="Calibri Ligh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D6BC8D-A97E-4E95-9586-6F3034AF4447}"/>
              </a:ext>
            </a:extLst>
          </p:cNvPr>
          <p:cNvSpPr/>
          <p:nvPr/>
        </p:nvSpPr>
        <p:spPr>
          <a:xfrm>
            <a:off x="4694574" y="1611740"/>
            <a:ext cx="3271520" cy="159528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Auditoria do </a:t>
            </a:r>
            <a:r>
              <a:rPr lang="en-US" sz="2400" b="1" err="1">
                <a:solidFill>
                  <a:schemeClr val="bg1"/>
                </a:solidFill>
              </a:rPr>
              <a:t>ciclo</a:t>
            </a:r>
            <a:r>
              <a:rPr lang="en-US" sz="2400" b="1">
                <a:solidFill>
                  <a:schemeClr val="bg1"/>
                </a:solidFill>
              </a:rPr>
              <a:t> de </a:t>
            </a:r>
            <a:r>
              <a:rPr lang="en-US" sz="2400" b="1" err="1">
                <a:solidFill>
                  <a:schemeClr val="bg1"/>
                </a:solidFill>
              </a:rPr>
              <a:t>vida</a:t>
            </a:r>
            <a:r>
              <a:rPr lang="en-US" sz="2400" b="1">
                <a:solidFill>
                  <a:schemeClr val="bg1"/>
                </a:solidFill>
              </a:rPr>
              <a:t> dos dados </a:t>
            </a:r>
            <a:endParaRPr lang="en-US" sz="2400" b="1">
              <a:solidFill>
                <a:schemeClr val="bg1"/>
              </a:solidFill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B634C7-CDFA-4C0E-A288-DF2AB558E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525" y="3670686"/>
            <a:ext cx="1067202" cy="870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68BFFF-DDA0-4D9F-AF7C-085AFD548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637" y="3644166"/>
            <a:ext cx="1067202" cy="8502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3B149D-FBD9-49C9-9B67-9BB008243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120" y="3670686"/>
            <a:ext cx="927590" cy="85029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753AE5-CE73-46F2-94E6-791C2FB5D0E9}"/>
              </a:ext>
            </a:extLst>
          </p:cNvPr>
          <p:cNvSpPr/>
          <p:nvPr/>
        </p:nvSpPr>
        <p:spPr>
          <a:xfrm>
            <a:off x="45617" y="3608094"/>
            <a:ext cx="3851240" cy="324990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CED537-5196-415E-9E1A-177722FF7D0C}"/>
              </a:ext>
            </a:extLst>
          </p:cNvPr>
          <p:cNvSpPr txBox="1"/>
          <p:nvPr/>
        </p:nvSpPr>
        <p:spPr>
          <a:xfrm>
            <a:off x="8022209" y="4339754"/>
            <a:ext cx="40151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Assegurar</a:t>
            </a:r>
            <a:r>
              <a:rPr lang="en-US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acessos</a:t>
            </a:r>
            <a:r>
              <a:rPr lang="en-US" sz="2200" dirty="0"/>
              <a:t> </a:t>
            </a:r>
            <a:r>
              <a:rPr lang="en-US" sz="2200"/>
              <a:t>controlados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atividades</a:t>
            </a:r>
            <a:r>
              <a:rPr lang="en-US" sz="2200" dirty="0"/>
              <a:t> </a:t>
            </a:r>
            <a:r>
              <a:rPr lang="en-US" sz="2200" dirty="0" err="1"/>
              <a:t>monitorizadas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dados </a:t>
            </a:r>
            <a:r>
              <a:rPr lang="en-US" sz="2200" dirty="0" err="1"/>
              <a:t>pessoais</a:t>
            </a:r>
            <a:r>
              <a:rPr lang="en-US" sz="2200" dirty="0"/>
              <a:t> </a:t>
            </a:r>
            <a:r>
              <a:rPr lang="en-US" sz="2200" dirty="0" err="1"/>
              <a:t>anonimizados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backups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82E6B9-2B13-4A84-9038-9E4EAB831B10}"/>
              </a:ext>
            </a:extLst>
          </p:cNvPr>
          <p:cNvSpPr txBox="1"/>
          <p:nvPr/>
        </p:nvSpPr>
        <p:spPr>
          <a:xfrm>
            <a:off x="3962657" y="4540866"/>
            <a:ext cx="3851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err="1"/>
              <a:t>Formar</a:t>
            </a:r>
            <a:r>
              <a:rPr lang="en-US" sz="2200"/>
              <a:t> </a:t>
            </a:r>
            <a:r>
              <a:rPr lang="en-US" sz="2200" err="1"/>
              <a:t>os</a:t>
            </a:r>
            <a:r>
              <a:rPr lang="en-US" sz="2200"/>
              <a:t> </a:t>
            </a:r>
            <a:r>
              <a:rPr lang="en-US" sz="2200" err="1"/>
              <a:t>colaboradores</a:t>
            </a:r>
            <a:r>
              <a:rPr lang="en-US" sz="2200"/>
              <a:t> </a:t>
            </a:r>
            <a:r>
              <a:rPr lang="en-US" sz="2200" err="1"/>
              <a:t>na</a:t>
            </a:r>
            <a:r>
              <a:rPr lang="en-US" sz="2200"/>
              <a:t> </a:t>
            </a:r>
            <a:r>
              <a:rPr lang="en-US" sz="2200" err="1"/>
              <a:t>proteção</a:t>
            </a:r>
            <a:r>
              <a:rPr lang="en-US" sz="2200"/>
              <a:t> dos dados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err="1"/>
              <a:t>Rever</a:t>
            </a:r>
            <a:r>
              <a:rPr lang="en-US" sz="2200"/>
              <a:t> </a:t>
            </a:r>
            <a:r>
              <a:rPr lang="en-US" sz="2200" err="1"/>
              <a:t>política</a:t>
            </a:r>
            <a:r>
              <a:rPr lang="en-US" sz="2200"/>
              <a:t> de </a:t>
            </a:r>
            <a:r>
              <a:rPr lang="en-US" sz="2200" err="1"/>
              <a:t>retenção</a:t>
            </a:r>
            <a:r>
              <a:rPr lang="en-US" sz="2200"/>
              <a:t> de dados</a:t>
            </a:r>
          </a:p>
          <a:p>
            <a:endParaRPr lang="en-US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321188-66D9-4454-AD86-30F0729A1AFE}"/>
              </a:ext>
            </a:extLst>
          </p:cNvPr>
          <p:cNvSpPr txBox="1"/>
          <p:nvPr/>
        </p:nvSpPr>
        <p:spPr>
          <a:xfrm>
            <a:off x="112383" y="4540866"/>
            <a:ext cx="3851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err="1"/>
              <a:t>Rever</a:t>
            </a:r>
            <a:r>
              <a:rPr lang="en-US" sz="2200"/>
              <a:t> todos </a:t>
            </a:r>
            <a:r>
              <a:rPr lang="en-US" sz="2200" err="1"/>
              <a:t>os</a:t>
            </a:r>
            <a:r>
              <a:rPr lang="en-US" sz="2200"/>
              <a:t> </a:t>
            </a:r>
            <a:r>
              <a:rPr lang="en-US" sz="2200" err="1"/>
              <a:t>contratos</a:t>
            </a:r>
            <a:r>
              <a:rPr lang="en-US" sz="2200"/>
              <a:t> para </a:t>
            </a:r>
            <a:r>
              <a:rPr lang="en-US" sz="2200" err="1"/>
              <a:t>explicitar</a:t>
            </a:r>
            <a:r>
              <a:rPr lang="en-US" sz="2200"/>
              <a:t> as </a:t>
            </a:r>
            <a:r>
              <a:rPr lang="en-US" sz="2200" err="1"/>
              <a:t>atividades</a:t>
            </a:r>
            <a:r>
              <a:rPr lang="en-US" sz="2200"/>
              <a:t> de </a:t>
            </a:r>
            <a:r>
              <a:rPr lang="en-US" sz="2200" err="1"/>
              <a:t>processamento</a:t>
            </a:r>
            <a:r>
              <a:rPr lang="en-US" sz="2200"/>
              <a:t> </a:t>
            </a:r>
            <a:r>
              <a:rPr lang="en-US" sz="2200" err="1"/>
              <a:t>necessárias</a:t>
            </a:r>
            <a:r>
              <a:rPr lang="en-US" sz="2200"/>
              <a:t>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D5D2BF-5F9A-4576-B69B-1681BA0C8D42}"/>
              </a:ext>
            </a:extLst>
          </p:cNvPr>
          <p:cNvGrpSpPr/>
          <p:nvPr/>
        </p:nvGrpSpPr>
        <p:grpSpPr>
          <a:xfrm>
            <a:off x="5284902" y="3207029"/>
            <a:ext cx="2090863" cy="1538132"/>
            <a:chOff x="4694107" y="3156145"/>
            <a:chExt cx="2090863" cy="153813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55DAC13-EB77-49FB-AEDD-E74BFF080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94107" y="3156145"/>
              <a:ext cx="2090863" cy="13660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ABCABD-1DAA-445B-8C10-01FA8F61BB9A}"/>
                </a:ext>
              </a:extLst>
            </p:cNvPr>
            <p:cNvSpPr txBox="1"/>
            <p:nvPr/>
          </p:nvSpPr>
          <p:spPr>
            <a:xfrm>
              <a:off x="4694108" y="3986391"/>
              <a:ext cx="2090862" cy="707886"/>
            </a:xfrm>
            <a:prstGeom prst="rect">
              <a:avLst/>
            </a:prstGeom>
            <a:solidFill>
              <a:srgbClr val="09015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4"/>
                  </a:solidFill>
                </a:rPr>
                <a:t>ARTICLES 6, 13-20, 32, 33, 40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017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CFEE-4F91-490C-8C1C-DA1D8CA6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err="1"/>
              <a:t>Governo</a:t>
            </a:r>
            <a:r>
              <a:rPr lang="en-US" sz="4000"/>
              <a:t> da </a:t>
            </a:r>
            <a:r>
              <a:rPr lang="en-US" sz="4000" err="1"/>
              <a:t>proteção</a:t>
            </a:r>
            <a:r>
              <a:rPr lang="en-US" sz="4000"/>
              <a:t> dos dados</a:t>
            </a:r>
            <a:br>
              <a:rPr lang="en-US" sz="4000"/>
            </a:br>
            <a:r>
              <a:rPr lang="en-US" sz="4000" err="1"/>
              <a:t>Abordagem</a:t>
            </a:r>
            <a:r>
              <a:rPr lang="en-US" sz="4000"/>
              <a:t> </a:t>
            </a:r>
            <a:r>
              <a:rPr lang="en-US" sz="4000" err="1"/>
              <a:t>faseada</a:t>
            </a:r>
            <a:endParaRPr lang="en-US" sz="40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85CBBC-91B1-44D3-808B-F272E2DB2B56}"/>
              </a:ext>
            </a:extLst>
          </p:cNvPr>
          <p:cNvSpPr/>
          <p:nvPr/>
        </p:nvSpPr>
        <p:spPr>
          <a:xfrm>
            <a:off x="8625323" y="1605282"/>
            <a:ext cx="3271520" cy="159528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bg1"/>
                </a:solidFill>
              </a:rPr>
              <a:t>Governo</a:t>
            </a:r>
            <a:r>
              <a:rPr lang="en-US" sz="2400" b="1">
                <a:solidFill>
                  <a:schemeClr val="bg1"/>
                </a:solidFill>
              </a:rPr>
              <a:t> e </a:t>
            </a:r>
            <a:r>
              <a:rPr lang="en-US" sz="2400" b="1" err="1">
                <a:solidFill>
                  <a:schemeClr val="bg1"/>
                </a:solidFill>
              </a:rPr>
              <a:t>modelo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err="1">
                <a:solidFill>
                  <a:schemeClr val="bg1"/>
                </a:solidFill>
              </a:rPr>
              <a:t>operacional</a:t>
            </a:r>
            <a:endParaRPr lang="en-US" sz="2400" b="1">
              <a:solidFill>
                <a:schemeClr val="bg1"/>
              </a:solidFill>
            </a:endParaRP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da </a:t>
            </a:r>
            <a:r>
              <a:rPr lang="en-US" sz="2400" b="1" err="1">
                <a:solidFill>
                  <a:schemeClr val="bg1"/>
                </a:solidFill>
              </a:rPr>
              <a:t>proteção</a:t>
            </a:r>
            <a:r>
              <a:rPr lang="en-US" sz="2400" b="1">
                <a:solidFill>
                  <a:schemeClr val="bg1"/>
                </a:solidFill>
              </a:rPr>
              <a:t> de dados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0FA85AD-59D3-44FE-B716-001209343C72}"/>
              </a:ext>
            </a:extLst>
          </p:cNvPr>
          <p:cNvSpPr/>
          <p:nvPr/>
        </p:nvSpPr>
        <p:spPr>
          <a:xfrm>
            <a:off x="681924" y="3657430"/>
            <a:ext cx="10786821" cy="453325"/>
          </a:xfrm>
          <a:prstGeom prst="homePlate">
            <a:avLst/>
          </a:prstGeom>
          <a:gradFill>
            <a:gsLst>
              <a:gs pos="0">
                <a:schemeClr val="accent2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EEFD78-4950-4048-9EF4-4D84173696D7}"/>
              </a:ext>
            </a:extLst>
          </p:cNvPr>
          <p:cNvSpPr txBox="1"/>
          <p:nvPr/>
        </p:nvSpPr>
        <p:spPr>
          <a:xfrm>
            <a:off x="681924" y="4163238"/>
            <a:ext cx="51266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/>
              <a:t>Fase</a:t>
            </a:r>
            <a:r>
              <a:rPr lang="en-US" b="1"/>
              <a:t> 1: </a:t>
            </a:r>
            <a:r>
              <a:rPr lang="en-US" b="1" err="1"/>
              <a:t>Transformação</a:t>
            </a:r>
            <a:endParaRPr lang="en-US" b="1"/>
          </a:p>
          <a:p>
            <a:endParaRPr lang="en-US" b="1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err="1"/>
              <a:t>Manter</a:t>
            </a:r>
            <a:r>
              <a:rPr lang="en-US"/>
              <a:t> a </a:t>
            </a:r>
            <a:r>
              <a:rPr lang="en-US" err="1"/>
              <a:t>organização</a:t>
            </a:r>
            <a:r>
              <a:rPr lang="en-US"/>
              <a:t> </a:t>
            </a:r>
            <a:r>
              <a:rPr lang="en-US" err="1"/>
              <a:t>atual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Equipa </a:t>
            </a:r>
            <a:r>
              <a:rPr lang="en-US" err="1"/>
              <a:t>multidisciplinar</a:t>
            </a:r>
            <a:r>
              <a:rPr lang="en-US"/>
              <a:t> (data protection committee)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err="1"/>
              <a:t>Foco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implementação</a:t>
            </a:r>
            <a:r>
              <a:rPr lang="en-US"/>
              <a:t> do </a:t>
            </a:r>
            <a:r>
              <a:rPr lang="en-US" err="1"/>
              <a:t>plano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err="1"/>
              <a:t>Definição</a:t>
            </a:r>
            <a:r>
              <a:rPr lang="en-US"/>
              <a:t> de </a:t>
            </a:r>
            <a:r>
              <a:rPr lang="en-US" err="1"/>
              <a:t>novos</a:t>
            </a:r>
            <a:r>
              <a:rPr lang="en-US"/>
              <a:t> </a:t>
            </a:r>
            <a:r>
              <a:rPr lang="en-US" err="1"/>
              <a:t>processos</a:t>
            </a:r>
            <a:r>
              <a:rPr lang="en-US"/>
              <a:t> e ferramentas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DC4937-AADC-40D1-89A2-9D516AD240A3}"/>
              </a:ext>
            </a:extLst>
          </p:cNvPr>
          <p:cNvSpPr txBox="1"/>
          <p:nvPr/>
        </p:nvSpPr>
        <p:spPr>
          <a:xfrm>
            <a:off x="6601588" y="4163238"/>
            <a:ext cx="52952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/>
              <a:t>Fase</a:t>
            </a:r>
            <a:r>
              <a:rPr lang="en-US" b="1"/>
              <a:t> 2: </a:t>
            </a:r>
            <a:r>
              <a:rPr lang="en-US" b="1" err="1"/>
              <a:t>Continuidade</a:t>
            </a:r>
            <a:endParaRPr lang="en-US" b="1"/>
          </a:p>
          <a:p>
            <a:endParaRPr lang="en-US" b="1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err="1"/>
              <a:t>Transição</a:t>
            </a:r>
            <a:r>
              <a:rPr lang="en-US"/>
              <a:t> </a:t>
            </a:r>
            <a:r>
              <a:rPr lang="en-US" err="1"/>
              <a:t>faseada</a:t>
            </a:r>
            <a:r>
              <a:rPr lang="en-US"/>
              <a:t> para as </a:t>
            </a:r>
            <a:r>
              <a:rPr lang="en-US" err="1"/>
              <a:t>novas</a:t>
            </a:r>
            <a:r>
              <a:rPr lang="en-US"/>
              <a:t> </a:t>
            </a:r>
            <a:r>
              <a:rPr lang="en-US" err="1"/>
              <a:t>responsabilidades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err="1"/>
              <a:t>Consolidação</a:t>
            </a:r>
            <a:r>
              <a:rPr lang="en-US"/>
              <a:t> do </a:t>
            </a:r>
            <a:r>
              <a:rPr lang="en-US" err="1"/>
              <a:t>papel</a:t>
            </a:r>
            <a:r>
              <a:rPr lang="en-US"/>
              <a:t> do </a:t>
            </a:r>
            <a:r>
              <a:rPr lang="en-US" err="1"/>
              <a:t>encarregado</a:t>
            </a:r>
            <a:r>
              <a:rPr lang="en-US"/>
              <a:t> de </a:t>
            </a:r>
            <a:r>
              <a:rPr lang="en-US" err="1"/>
              <a:t>proteção</a:t>
            </a:r>
            <a:r>
              <a:rPr lang="en-US"/>
              <a:t> de dados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err="1"/>
              <a:t>Foco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pedidos</a:t>
            </a:r>
            <a:r>
              <a:rPr lang="en-US"/>
              <a:t> </a:t>
            </a:r>
            <a:r>
              <a:rPr lang="en-US" err="1"/>
              <a:t>relacionados</a:t>
            </a:r>
            <a:r>
              <a:rPr lang="en-US"/>
              <a:t> com a </a:t>
            </a:r>
            <a:r>
              <a:rPr lang="en-US" err="1"/>
              <a:t>proteção</a:t>
            </a:r>
            <a:r>
              <a:rPr lang="en-US"/>
              <a:t> de dados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err="1"/>
              <a:t>Melhoria</a:t>
            </a:r>
            <a:r>
              <a:rPr lang="en-US"/>
              <a:t> </a:t>
            </a:r>
            <a:r>
              <a:rPr lang="en-US" err="1"/>
              <a:t>processos</a:t>
            </a:r>
            <a:r>
              <a:rPr lang="en-US"/>
              <a:t> e ferramentas</a:t>
            </a:r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99682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CFEE-4F91-490C-8C1C-DA1D8CA6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err="1"/>
              <a:t>Governo</a:t>
            </a:r>
            <a:r>
              <a:rPr lang="en-US" sz="4000"/>
              <a:t> da </a:t>
            </a:r>
            <a:r>
              <a:rPr lang="en-US" sz="4000" err="1"/>
              <a:t>proteção</a:t>
            </a:r>
            <a:r>
              <a:rPr lang="en-US" sz="4000"/>
              <a:t> dos dados</a:t>
            </a:r>
            <a:br>
              <a:rPr lang="en-US" sz="4000"/>
            </a:br>
            <a:r>
              <a:rPr lang="en-US" sz="4000"/>
              <a:t>Novos </a:t>
            </a:r>
            <a:r>
              <a:rPr lang="en-US" sz="4000" err="1"/>
              <a:t>processos</a:t>
            </a:r>
            <a:r>
              <a:rPr lang="en-US" sz="4000"/>
              <a:t> para </a:t>
            </a:r>
            <a:r>
              <a:rPr lang="en-US" sz="4000" err="1"/>
              <a:t>proteção</a:t>
            </a:r>
            <a:r>
              <a:rPr lang="en-US" sz="4000"/>
              <a:t> de dados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85CBBC-91B1-44D3-808B-F272E2DB2B56}"/>
              </a:ext>
            </a:extLst>
          </p:cNvPr>
          <p:cNvSpPr/>
          <p:nvPr/>
        </p:nvSpPr>
        <p:spPr>
          <a:xfrm>
            <a:off x="8625323" y="1605282"/>
            <a:ext cx="3271520" cy="159528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bg1"/>
                </a:solidFill>
              </a:rPr>
              <a:t>Governo</a:t>
            </a:r>
            <a:r>
              <a:rPr lang="en-US" sz="2400" b="1">
                <a:solidFill>
                  <a:schemeClr val="bg1"/>
                </a:solidFill>
              </a:rPr>
              <a:t> e </a:t>
            </a:r>
            <a:r>
              <a:rPr lang="en-US" sz="2400" b="1" err="1">
                <a:solidFill>
                  <a:schemeClr val="bg1"/>
                </a:solidFill>
              </a:rPr>
              <a:t>modelo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err="1">
                <a:solidFill>
                  <a:schemeClr val="bg1"/>
                </a:solidFill>
              </a:rPr>
              <a:t>operacional</a:t>
            </a:r>
            <a:endParaRPr lang="en-US" sz="2400" b="1">
              <a:solidFill>
                <a:schemeClr val="bg1"/>
              </a:solidFill>
            </a:endParaRP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da </a:t>
            </a:r>
            <a:r>
              <a:rPr lang="en-US" sz="2400" b="1" err="1">
                <a:solidFill>
                  <a:schemeClr val="bg1"/>
                </a:solidFill>
              </a:rPr>
              <a:t>proteção</a:t>
            </a:r>
            <a:r>
              <a:rPr lang="en-US" sz="2400" b="1">
                <a:solidFill>
                  <a:schemeClr val="bg1"/>
                </a:solidFill>
              </a:rPr>
              <a:t> de dados</a:t>
            </a:r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F540AE-2664-4089-B08B-A9700BA7F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64620"/>
              </p:ext>
            </p:extLst>
          </p:nvPr>
        </p:nvGraphicFramePr>
        <p:xfrm>
          <a:off x="280785" y="1516248"/>
          <a:ext cx="6801940" cy="504349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5331250">
                  <a:extLst>
                    <a:ext uri="{9D8B030D-6E8A-4147-A177-3AD203B41FA5}">
                      <a16:colId xmlns:a16="http://schemas.microsoft.com/office/drawing/2014/main" val="3071896351"/>
                    </a:ext>
                  </a:extLst>
                </a:gridCol>
                <a:gridCol w="1470690">
                  <a:extLst>
                    <a:ext uri="{9D8B030D-6E8A-4147-A177-3AD203B41FA5}">
                      <a16:colId xmlns:a16="http://schemas.microsoft.com/office/drawing/2014/main" val="1243650701"/>
                    </a:ext>
                  </a:extLst>
                </a:gridCol>
              </a:tblGrid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Novo </a:t>
                      </a:r>
                      <a:r>
                        <a:rPr lang="en-US" sz="1800" u="none" strike="noStrike" err="1">
                          <a:solidFill>
                            <a:schemeClr val="bg1"/>
                          </a:solidFill>
                          <a:effectLst/>
                        </a:rPr>
                        <a:t>processo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GDPR Article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401510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Provide information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13, 14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936546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Request for consent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83629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Withdraw consent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227971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Access personal data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14359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Rectify inaccurate personal data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56467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Manage objections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21, 19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529411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Provide data portability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1071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Erase personal data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606422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Ensure data protection by default and by design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70021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Manage data protection complaints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77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484329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Notify data breach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33,34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318515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Record processing activities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861540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Data protection impact assessment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42834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Request prior consultation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35,36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575903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Accomplish supervisory authority instructions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58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639498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Manage data protection judicial action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79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80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8622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03D2BA2-39BC-4D33-B0B8-5AB81F239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725" y="3657430"/>
            <a:ext cx="5046163" cy="298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13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853DD-5039-4499-8CB4-D35F7CEDAB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2"/>
          <a:stretch/>
        </p:blipFill>
        <p:spPr>
          <a:xfrm>
            <a:off x="0" y="1338121"/>
            <a:ext cx="12192000" cy="5314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6BCFEE-4F91-490C-8C1C-DA1D8CA6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err="1"/>
              <a:t>Governo</a:t>
            </a:r>
            <a:r>
              <a:rPr lang="en-US" sz="4000"/>
              <a:t> da </a:t>
            </a:r>
            <a:r>
              <a:rPr lang="en-US" sz="4000" err="1"/>
              <a:t>proteção</a:t>
            </a:r>
            <a:r>
              <a:rPr lang="en-US" sz="4000"/>
              <a:t> dos dados</a:t>
            </a:r>
            <a:br>
              <a:rPr lang="en-US" sz="4000"/>
            </a:br>
            <a:r>
              <a:rPr lang="en-US" sz="4000"/>
              <a:t>Portal da </a:t>
            </a:r>
            <a:r>
              <a:rPr lang="en-US" sz="4000" err="1"/>
              <a:t>Proteção</a:t>
            </a:r>
            <a:r>
              <a:rPr lang="en-US" sz="4000"/>
              <a:t> de Dados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5E42A52-B89F-4200-B13C-2D5180EA5FBE}"/>
              </a:ext>
            </a:extLst>
          </p:cNvPr>
          <p:cNvSpPr/>
          <p:nvPr/>
        </p:nvSpPr>
        <p:spPr>
          <a:xfrm>
            <a:off x="1915732" y="4663988"/>
            <a:ext cx="2378990" cy="1189495"/>
          </a:xfrm>
          <a:prstGeom prst="wedgeRectCallout">
            <a:avLst>
              <a:gd name="adj1" fmla="val -93643"/>
              <a:gd name="adj2" fmla="val -51384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Lista</a:t>
            </a:r>
            <a:r>
              <a:rPr lang="en-US" dirty="0"/>
              <a:t> de todos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pedidos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com a </a:t>
            </a:r>
            <a:r>
              <a:rPr lang="en-US" dirty="0" err="1"/>
              <a:t>proteção</a:t>
            </a:r>
            <a:r>
              <a:rPr lang="en-US" dirty="0"/>
              <a:t> de dados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CE952C8-D092-4610-8099-CD67A45E4385}"/>
              </a:ext>
            </a:extLst>
          </p:cNvPr>
          <p:cNvSpPr/>
          <p:nvPr/>
        </p:nvSpPr>
        <p:spPr>
          <a:xfrm>
            <a:off x="2620999" y="2557293"/>
            <a:ext cx="2784528" cy="1538288"/>
          </a:xfrm>
          <a:prstGeom prst="wedgeRectCallout">
            <a:avLst>
              <a:gd name="adj1" fmla="val -112890"/>
              <a:gd name="adj2" fmla="val -11062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Lista</a:t>
            </a:r>
            <a:r>
              <a:rPr lang="en-US"/>
              <a:t> de todos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titulares</a:t>
            </a:r>
            <a:r>
              <a:rPr lang="en-US"/>
              <a:t> dos dados </a:t>
            </a:r>
            <a:r>
              <a:rPr lang="en-US" err="1"/>
              <a:t>tratados</a:t>
            </a:r>
            <a:r>
              <a:rPr lang="en-US"/>
              <a:t> pela  Altitude</a:t>
            </a:r>
          </a:p>
        </p:txBody>
      </p:sp>
    </p:spTree>
    <p:extLst>
      <p:ext uri="{BB962C8B-B14F-4D97-AF65-F5344CB8AC3E}">
        <p14:creationId xmlns:p14="http://schemas.microsoft.com/office/powerpoint/2010/main" val="3797257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921D567FECF4389B69345E836FE42" ma:contentTypeVersion="10" ma:contentTypeDescription="Create a new document." ma:contentTypeScope="" ma:versionID="5bfc1986582654dc29e4675ab97b05d9">
  <xsd:schema xmlns:xsd="http://www.w3.org/2001/XMLSchema" xmlns:xs="http://www.w3.org/2001/XMLSchema" xmlns:p="http://schemas.microsoft.com/office/2006/metadata/properties" xmlns:ns1="http://schemas.microsoft.com/sharepoint/v3" xmlns:ns2="b4c99ff5-ebbf-443a-8d2c-7aab2bb820ef" xmlns:ns3="9e6cb666-e8a4-47ed-8c92-8579f13e7fa6" targetNamespace="http://schemas.microsoft.com/office/2006/metadata/properties" ma:root="true" ma:fieldsID="a4479b39640f1f5b7e278000f1da4024" ns1:_="" ns2:_="" ns3:_="">
    <xsd:import namespace="http://schemas.microsoft.com/sharepoint/v3"/>
    <xsd:import namespace="b4c99ff5-ebbf-443a-8d2c-7aab2bb820ef"/>
    <xsd:import namespace="9e6cb666-e8a4-47ed-8c92-8579f13e7f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99ff5-ebbf-443a-8d2c-7aab2bb820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cb666-e8a4-47ed-8c92-8579f13e7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75560CB-3F33-45B7-AA36-6BD652212B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D8D3E7-8317-4A64-AF68-BA05F24AE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4c99ff5-ebbf-443a-8d2c-7aab2bb820ef"/>
    <ds:schemaRef ds:uri="9e6cb666-e8a4-47ed-8c92-8579f13e7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1B45BB-0D73-4E8B-8CE6-A506CAC56BAE}">
  <ds:schemaRefs>
    <ds:schemaRef ds:uri="http://purl.org/dc/terms/"/>
    <ds:schemaRef ds:uri="b4c99ff5-ebbf-443a-8d2c-7aab2bb820ef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9e6cb666-e8a4-47ed-8c92-8579f13e7fa6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716</Words>
  <Application>Microsoft Office PowerPoint</Application>
  <PresentationFormat>Widescreen</PresentationFormat>
  <Paragraphs>138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Raleway</vt:lpstr>
      <vt:lpstr>Wingdings</vt:lpstr>
      <vt:lpstr>Office Theme</vt:lpstr>
      <vt:lpstr>GDPR e Altitude</vt:lpstr>
      <vt:lpstr>GDPR@Altitude 3 linhas de implementação</vt:lpstr>
      <vt:lpstr>PowerPoint Presentation</vt:lpstr>
      <vt:lpstr>PowerPoint Presentation</vt:lpstr>
      <vt:lpstr>Ciclo de vida dos dados Alinhamento com o GDPR</vt:lpstr>
      <vt:lpstr>Ciclo de vida dos dados Alinhamento com o GDPR – medidas a implementar</vt:lpstr>
      <vt:lpstr>Governo da proteção dos dados Abordagem faseada</vt:lpstr>
      <vt:lpstr>Governo da proteção dos dados Novos processos para proteção de dados</vt:lpstr>
      <vt:lpstr>Governo da proteção dos dados Portal da Proteção de Dados</vt:lpstr>
      <vt:lpstr>Governo da proteção dos dados Portal da Proteção de Dados</vt:lpstr>
      <vt:lpstr>OBRIGADA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GDPR e Altitude</dc:title>
  <dc:creator>Célia Maria Ribeiro Cerdeira</dc:creator>
  <cp:lastModifiedBy>Célia Maria Ribeiro Cerdeira</cp:lastModifiedBy>
  <cp:revision>3</cp:revision>
  <dcterms:modified xsi:type="dcterms:W3CDTF">2018-04-12T13:03:21Z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0x010100E95921D567FECF4389B69345E836FE42</vt:lpwstr>
  </property>
</Properties>
</file>