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6" r:id="rId5"/>
    <p:sldId id="268" r:id="rId6"/>
    <p:sldId id="267" r:id="rId7"/>
    <p:sldId id="260" r:id="rId8"/>
    <p:sldId id="269" r:id="rId9"/>
    <p:sldId id="270" r:id="rId10"/>
    <p:sldId id="271" r:id="rId11"/>
    <p:sldId id="272" r:id="rId12"/>
    <p:sldId id="273" r:id="rId13"/>
    <p:sldId id="259" r:id="rId14"/>
    <p:sldId id="266"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6E6E4"/>
    <a:srgbClr val="5A87C5"/>
    <a:srgbClr val="436DA2"/>
    <a:srgbClr val="373737"/>
    <a:srgbClr val="91B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5"/>
    <p:restoredTop sz="94803"/>
  </p:normalViewPr>
  <p:slideViewPr>
    <p:cSldViewPr snapToGrid="0" snapToObjects="1">
      <p:cViewPr varScale="1">
        <p:scale>
          <a:sx n="80" d="100"/>
          <a:sy n="80" d="100"/>
        </p:scale>
        <p:origin x="729" y="5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790256-5D5A-5640-91BE-CC970833462E}" type="datetimeFigureOut">
              <a:rPr lang="en-US" smtClean="0"/>
              <a:t>4/12/2018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C1C7A1-3362-3C4A-90C6-5319E558A626}" type="slidenum">
              <a:rPr lang="en-US" smtClean="0"/>
              <a:t>‹#›</a:t>
            </a:fld>
            <a:endParaRPr lang="en-US"/>
          </a:p>
        </p:txBody>
      </p:sp>
    </p:spTree>
    <p:extLst>
      <p:ext uri="{BB962C8B-B14F-4D97-AF65-F5344CB8AC3E}">
        <p14:creationId xmlns:p14="http://schemas.microsoft.com/office/powerpoint/2010/main" val="3093653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55587464"/>
      </p:ext>
    </p:extLst>
  </p:cSld>
  <p:clrMap bg1="lt1" tx1="dk1" bg2="lt2" tx2="dk2" accent1="accent1" accent2="accent2" accent3="accent3" accent4="accent4" accent5="accent5" accent6="accent6" hlink="hlink" folHlink="folHlink"/>
  <p:hf hdr="0" ftr="0" dt="0"/>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63131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76178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63131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40901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63131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2095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49563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63131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82949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63131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08676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31310" y="4767263"/>
            <a:ext cx="20574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77309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631310" y="4767263"/>
            <a:ext cx="2057400" cy="273844"/>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89861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631310" y="4767263"/>
            <a:ext cx="2057400" cy="273844"/>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51931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31310" y="4767263"/>
            <a:ext cx="2057400" cy="273844"/>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74556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631310" y="4767263"/>
            <a:ext cx="20574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0384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631310" y="4767263"/>
            <a:ext cx="20574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49024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8650" y="4767263"/>
            <a:ext cx="554529"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6CB4B4D-7CA3-9044-876B-883B54F8677D}" type="slidenum">
              <a:rPr lang="uk-UA" smtClean="0"/>
              <a:pPr/>
              <a:t>‹#›</a:t>
            </a:fld>
            <a:endParaRPr lang="uk-UA" dirty="0"/>
          </a:p>
        </p:txBody>
      </p:sp>
    </p:spTree>
    <p:extLst>
      <p:ext uri="{BB962C8B-B14F-4D97-AF65-F5344CB8AC3E}">
        <p14:creationId xmlns:p14="http://schemas.microsoft.com/office/powerpoint/2010/main" val="1416470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7" name="Shape 117"/>
          <p:cNvSpPr/>
          <p:nvPr/>
        </p:nvSpPr>
        <p:spPr>
          <a:xfrm>
            <a:off x="782736" y="2317925"/>
            <a:ext cx="6674515"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1400">
                <a:solidFill>
                  <a:srgbClr val="FFFFFF"/>
                </a:solidFill>
                <a:latin typeface="Avenir Roman"/>
                <a:ea typeface="Avenir Roman"/>
                <a:cs typeface="Avenir Roman"/>
                <a:sym typeface="Avenir Roman"/>
              </a:defRPr>
            </a:lvl1pPr>
          </a:lstStyle>
          <a:p>
            <a:pPr algn="l"/>
            <a:r>
              <a:rPr lang="en-US" sz="2400" b="1" dirty="0">
                <a:solidFill>
                  <a:schemeClr val="bg1"/>
                </a:solidFill>
                <a:latin typeface="Arial" charset="0"/>
                <a:ea typeface="Arial" charset="0"/>
                <a:cs typeface="Arial" charset="0"/>
              </a:rPr>
              <a:t>Product Overview</a:t>
            </a:r>
          </a:p>
          <a:p>
            <a:pPr algn="l"/>
            <a:r>
              <a:rPr lang="en-US" sz="2400" b="1" dirty="0">
                <a:solidFill>
                  <a:schemeClr val="bg1"/>
                </a:solidFill>
                <a:latin typeface="Arial" charset="0"/>
                <a:ea typeface="Arial" charset="0"/>
                <a:cs typeface="Arial" charset="0"/>
              </a:rPr>
              <a:t>April 2018</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35" y="1974273"/>
            <a:ext cx="1747471" cy="34365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35" y="4109395"/>
            <a:ext cx="1588961" cy="4777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42369" y="4672993"/>
            <a:ext cx="554529" cy="273844"/>
          </a:xfrm>
        </p:spPr>
        <p:txBody>
          <a:bodyPr/>
          <a:lstStyle/>
          <a:p>
            <a:fld id="{86CB4B4D-7CA3-9044-876B-883B54F8677D}" type="slidenum">
              <a:rPr lang="en-US" smtClean="0"/>
              <a:t>10</a:t>
            </a:fld>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118" y="334734"/>
            <a:ext cx="1588961" cy="312480"/>
          </a:xfrm>
          <a:prstGeom prst="rect">
            <a:avLst/>
          </a:prstGeom>
        </p:spPr>
      </p:pic>
      <p:sp>
        <p:nvSpPr>
          <p:cNvPr id="10" name="Shape 120"/>
          <p:cNvSpPr/>
          <p:nvPr/>
        </p:nvSpPr>
        <p:spPr>
          <a:xfrm>
            <a:off x="216682" y="278673"/>
            <a:ext cx="7110436" cy="4308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200">
                <a:solidFill>
                  <a:srgbClr val="FFFFFF"/>
                </a:solidFill>
                <a:latin typeface="Avenir Heavy"/>
                <a:ea typeface="Avenir Heavy"/>
                <a:cs typeface="Avenir Heavy"/>
                <a:sym typeface="Avenir Heavy"/>
              </a:defRPr>
            </a:lvl1pPr>
          </a:lstStyle>
          <a:p>
            <a:r>
              <a:rPr lang="en-US" b="1" dirty="0">
                <a:latin typeface="Arial" charset="0"/>
                <a:ea typeface="Arial" charset="0"/>
                <a:cs typeface="Arial" charset="0"/>
              </a:rPr>
              <a:t>The </a:t>
            </a:r>
            <a:r>
              <a:rPr lang="en-US" b="1" dirty="0" err="1">
                <a:latin typeface="Arial" charset="0"/>
                <a:ea typeface="Arial" charset="0"/>
                <a:cs typeface="Arial" charset="0"/>
              </a:rPr>
              <a:t>speechIQ</a:t>
            </a:r>
            <a:r>
              <a:rPr lang="en-US" b="1" dirty="0">
                <a:latin typeface="Arial" charset="0"/>
                <a:ea typeface="Arial" charset="0"/>
                <a:cs typeface="Arial" charset="0"/>
              </a:rPr>
              <a:t> Advantage</a:t>
            </a:r>
            <a:endParaRPr b="1" dirty="0">
              <a:latin typeface="Arial" charset="0"/>
              <a:ea typeface="Arial" charset="0"/>
              <a:cs typeface="Arial" charset="0"/>
            </a:endParaRPr>
          </a:p>
        </p:txBody>
      </p:sp>
      <p:sp>
        <p:nvSpPr>
          <p:cNvPr id="37" name="TextBox 36"/>
          <p:cNvSpPr txBox="1"/>
          <p:nvPr/>
        </p:nvSpPr>
        <p:spPr>
          <a:xfrm>
            <a:off x="1008404" y="2125705"/>
            <a:ext cx="7169921" cy="2031325"/>
          </a:xfrm>
          <a:prstGeom prst="rect">
            <a:avLst/>
          </a:prstGeom>
          <a:noFill/>
        </p:spPr>
        <p:txBody>
          <a:bodyPr wrap="square" rtlCol="0">
            <a:spAutoFit/>
          </a:bodyPr>
          <a:lstStyle/>
          <a:p>
            <a:r>
              <a:rPr lang="en-US" sz="900" b="1" dirty="0">
                <a:latin typeface="Arial" charset="0"/>
                <a:ea typeface="Arial" charset="0"/>
                <a:cs typeface="Arial" charset="0"/>
              </a:rPr>
              <a:t>In a matter of days, we’ll integrate you into our platform so that it’s easy to pass us your recorded calls. An online training session and easy-to-use manual makes it simple for you to start tapping into the wealth of valuable data in your calls.</a:t>
            </a:r>
          </a:p>
          <a:p>
            <a:endParaRPr lang="en-US" sz="900" dirty="0">
              <a:latin typeface="Arial" charset="0"/>
              <a:ea typeface="Arial" charset="0"/>
              <a:cs typeface="Arial" charset="0"/>
            </a:endParaRPr>
          </a:p>
          <a:p>
            <a:pPr marL="171450" indent="-171450">
              <a:buFont typeface="Wingdings" charset="2"/>
              <a:buChar char="§"/>
            </a:pPr>
            <a:r>
              <a:rPr lang="en-US" sz="900" dirty="0">
                <a:latin typeface="Arial" charset="0"/>
                <a:ea typeface="Arial" charset="0"/>
                <a:cs typeface="Arial" charset="0"/>
              </a:rPr>
              <a:t>To start, send us your recorded calls then log into </a:t>
            </a:r>
            <a:r>
              <a:rPr lang="en-US" sz="900" dirty="0" err="1">
                <a:latin typeface="Arial" charset="0"/>
                <a:ea typeface="Arial" charset="0"/>
                <a:cs typeface="Arial" charset="0"/>
              </a:rPr>
              <a:t>speechIQ</a:t>
            </a:r>
            <a:r>
              <a:rPr lang="en-US" sz="900" dirty="0">
                <a:latin typeface="Arial" charset="0"/>
                <a:ea typeface="Arial" charset="0"/>
                <a:cs typeface="Arial" charset="0"/>
              </a:rPr>
              <a:t>. You will see a dashboard of your call data. This is a high-level overview of your call sentiment, keyword usage, agent performance and overall call data.</a:t>
            </a:r>
          </a:p>
          <a:p>
            <a:pPr marL="171450" indent="-171450">
              <a:buFont typeface="Wingdings" charset="2"/>
              <a:buChar char="§"/>
            </a:pPr>
            <a:endParaRPr lang="en-US" sz="900" dirty="0">
              <a:latin typeface="Arial" charset="0"/>
              <a:ea typeface="Arial" charset="0"/>
              <a:cs typeface="Arial" charset="0"/>
            </a:endParaRPr>
          </a:p>
          <a:p>
            <a:pPr marL="171450" indent="-171450">
              <a:buFont typeface="Wingdings" charset="2"/>
              <a:buChar char="§"/>
            </a:pPr>
            <a:r>
              <a:rPr lang="en-US" sz="900" dirty="0">
                <a:latin typeface="Arial" charset="0"/>
                <a:ea typeface="Arial" charset="0"/>
                <a:cs typeface="Arial" charset="0"/>
              </a:rPr>
              <a:t>From the call review screen, you can easily apply filters and key words/phrases to help you better understand your call data. Once these filters are applied, they can be saved for future use.</a:t>
            </a:r>
          </a:p>
          <a:p>
            <a:pPr marL="171450" indent="-171450">
              <a:buFont typeface="Wingdings" charset="2"/>
              <a:buChar char="§"/>
            </a:pPr>
            <a:endParaRPr lang="en-US" sz="900" dirty="0">
              <a:latin typeface="Arial" charset="0"/>
              <a:ea typeface="Arial" charset="0"/>
              <a:cs typeface="Arial" charset="0"/>
            </a:endParaRPr>
          </a:p>
          <a:p>
            <a:pPr marL="171450" indent="-171450">
              <a:buFont typeface="Wingdings" charset="2"/>
              <a:buChar char="§"/>
            </a:pPr>
            <a:r>
              <a:rPr lang="en-US" sz="900" dirty="0">
                <a:latin typeface="Arial" charset="0"/>
                <a:ea typeface="Arial" charset="0"/>
                <a:cs typeface="Arial" charset="0"/>
              </a:rPr>
              <a:t>Simply click on a call from your search results and quickly navigate the call. You ‘ll see the key words you searched, call sentiment, silence time, and more. Plus, you’ll have the ability to score the call and provide valuable coaching tips within each call. We also offer automated scoring — so every call gets scored.</a:t>
            </a:r>
          </a:p>
          <a:p>
            <a:endParaRPr lang="en-US" sz="900" dirty="0">
              <a:latin typeface="Arial" charset="0"/>
              <a:ea typeface="Arial" charset="0"/>
              <a:cs typeface="Arial" charset="0"/>
            </a:endParaRPr>
          </a:p>
          <a:p>
            <a:endParaRPr lang="en-US" sz="900" dirty="0">
              <a:latin typeface="Arial" charset="0"/>
              <a:ea typeface="Arial" charset="0"/>
              <a:cs typeface="Arial" charset="0"/>
            </a:endParaRPr>
          </a:p>
        </p:txBody>
      </p:sp>
      <p:sp>
        <p:nvSpPr>
          <p:cNvPr id="38" name="TextBox 37"/>
          <p:cNvSpPr txBox="1"/>
          <p:nvPr/>
        </p:nvSpPr>
        <p:spPr>
          <a:xfrm>
            <a:off x="1008403" y="1554330"/>
            <a:ext cx="7169921" cy="230832"/>
          </a:xfrm>
          <a:prstGeom prst="rect">
            <a:avLst/>
          </a:prstGeom>
          <a:noFill/>
        </p:spPr>
        <p:txBody>
          <a:bodyPr wrap="square" rtlCol="0">
            <a:spAutoFit/>
          </a:bodyPr>
          <a:lstStyle/>
          <a:p>
            <a:r>
              <a:rPr lang="en-US" sz="900" dirty="0">
                <a:latin typeface="Arial" charset="0"/>
                <a:ea typeface="Arial" charset="0"/>
                <a:cs typeface="Arial" charset="0"/>
              </a:rPr>
              <a:t>SPEECHIQ’S CLOUD-BASED SOLUTION MAKES IT EASY TO QUICKLY STREAMLINE YOUR QA AND CALL REVIEW PROCESS</a:t>
            </a:r>
          </a:p>
        </p:txBody>
      </p:sp>
      <p:cxnSp>
        <p:nvCxnSpPr>
          <p:cNvPr id="39" name="Straight Connector 38"/>
          <p:cNvCxnSpPr/>
          <p:nvPr/>
        </p:nvCxnSpPr>
        <p:spPr>
          <a:xfrm>
            <a:off x="1008403" y="1956987"/>
            <a:ext cx="7058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87992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87195" y="3843933"/>
            <a:ext cx="5947875" cy="923330"/>
          </a:xfrm>
          <a:prstGeom prst="rect">
            <a:avLst/>
          </a:prstGeom>
          <a:noFill/>
        </p:spPr>
        <p:txBody>
          <a:bodyPr wrap="square" rtlCol="0">
            <a:spAutoFit/>
          </a:bodyPr>
          <a:lstStyle/>
          <a:p>
            <a:pPr algn="ctr"/>
            <a:r>
              <a:rPr lang="en-US" sz="900" dirty="0">
                <a:solidFill>
                  <a:schemeClr val="bg1"/>
                </a:solidFill>
                <a:latin typeface="Arial" charset="0"/>
                <a:ea typeface="Arial" charset="0"/>
                <a:cs typeface="Arial" charset="0"/>
              </a:rPr>
              <a:t>Contact us with inquiries:</a:t>
            </a:r>
          </a:p>
          <a:p>
            <a:pPr algn="ctr"/>
            <a:endParaRPr lang="en-US" sz="900" dirty="0">
              <a:solidFill>
                <a:schemeClr val="bg1"/>
              </a:solidFill>
              <a:latin typeface="Arial" charset="0"/>
              <a:ea typeface="Arial" charset="0"/>
              <a:cs typeface="Arial" charset="0"/>
            </a:endParaRPr>
          </a:p>
          <a:p>
            <a:pPr algn="ctr"/>
            <a:r>
              <a:rPr lang="en-US" sz="900" b="1" dirty="0" err="1">
                <a:solidFill>
                  <a:schemeClr val="bg1"/>
                </a:solidFill>
                <a:latin typeface="Arial" charset="0"/>
                <a:ea typeface="Arial" charset="0"/>
                <a:cs typeface="Arial" charset="0"/>
              </a:rPr>
              <a:t>sales@iqventures.com</a:t>
            </a:r>
            <a:endParaRPr lang="en-US" sz="900" b="1" dirty="0">
              <a:solidFill>
                <a:schemeClr val="bg1"/>
              </a:solidFill>
              <a:latin typeface="Arial" charset="0"/>
              <a:ea typeface="Arial" charset="0"/>
              <a:cs typeface="Arial" charset="0"/>
            </a:endParaRPr>
          </a:p>
          <a:p>
            <a:pPr algn="ctr"/>
            <a:r>
              <a:rPr lang="en-US" sz="900" dirty="0">
                <a:solidFill>
                  <a:schemeClr val="bg1"/>
                </a:solidFill>
                <a:latin typeface="Arial" charset="0"/>
                <a:ea typeface="Arial" charset="0"/>
                <a:cs typeface="Arial" charset="0"/>
              </a:rPr>
              <a:t>278 N. 5</a:t>
            </a:r>
            <a:r>
              <a:rPr lang="en-US" sz="900" baseline="30000" dirty="0">
                <a:solidFill>
                  <a:schemeClr val="bg1"/>
                </a:solidFill>
                <a:latin typeface="Arial" charset="0"/>
                <a:ea typeface="Arial" charset="0"/>
                <a:cs typeface="Arial" charset="0"/>
              </a:rPr>
              <a:t>th</a:t>
            </a:r>
            <a:r>
              <a:rPr lang="en-US" sz="900" dirty="0">
                <a:solidFill>
                  <a:schemeClr val="bg1"/>
                </a:solidFill>
                <a:latin typeface="Arial" charset="0"/>
                <a:ea typeface="Arial" charset="0"/>
                <a:cs typeface="Arial" charset="0"/>
              </a:rPr>
              <a:t> Street Columbus, OH 43215</a:t>
            </a:r>
          </a:p>
          <a:p>
            <a:pPr algn="ctr"/>
            <a:r>
              <a:rPr lang="en-US" sz="900" dirty="0">
                <a:solidFill>
                  <a:schemeClr val="bg1"/>
                </a:solidFill>
                <a:latin typeface="Arial" charset="0"/>
                <a:ea typeface="Arial" charset="0"/>
                <a:cs typeface="Arial" charset="0"/>
              </a:rPr>
              <a:t>888.683.1011 | </a:t>
            </a:r>
            <a:r>
              <a:rPr lang="en-US" sz="900" dirty="0" err="1">
                <a:solidFill>
                  <a:schemeClr val="bg1"/>
                </a:solidFill>
                <a:latin typeface="Arial" charset="0"/>
                <a:ea typeface="Arial" charset="0"/>
                <a:cs typeface="Arial" charset="0"/>
              </a:rPr>
              <a:t>iqventures.com</a:t>
            </a:r>
            <a:r>
              <a:rPr lang="en-US" sz="900" dirty="0">
                <a:solidFill>
                  <a:schemeClr val="bg1"/>
                </a:solidFill>
                <a:latin typeface="Arial" charset="0"/>
                <a:ea typeface="Arial" charset="0"/>
                <a:cs typeface="Arial" charset="0"/>
              </a:rPr>
              <a:t> | </a:t>
            </a:r>
            <a:r>
              <a:rPr lang="en-US" sz="900" dirty="0" err="1">
                <a:solidFill>
                  <a:schemeClr val="bg1"/>
                </a:solidFill>
                <a:latin typeface="Arial" charset="0"/>
                <a:ea typeface="Arial" charset="0"/>
                <a:cs typeface="Arial" charset="0"/>
              </a:rPr>
              <a:t>speechiq.com</a:t>
            </a:r>
            <a:r>
              <a:rPr lang="en-US" sz="900" dirty="0">
                <a:solidFill>
                  <a:schemeClr val="bg1"/>
                </a:solidFill>
                <a:latin typeface="Arial" charset="0"/>
                <a:ea typeface="Arial" charset="0"/>
                <a:cs typeface="Arial" charset="0"/>
              </a:rPr>
              <a:t> | </a:t>
            </a:r>
            <a:r>
              <a:rPr lang="en-US" sz="900" dirty="0" err="1">
                <a:solidFill>
                  <a:schemeClr val="bg1"/>
                </a:solidFill>
                <a:latin typeface="Arial" charset="0"/>
                <a:ea typeface="Arial" charset="0"/>
                <a:cs typeface="Arial" charset="0"/>
              </a:rPr>
              <a:t>businessphone.com</a:t>
            </a:r>
            <a:endParaRPr lang="en-US" sz="900" dirty="0">
              <a:solidFill>
                <a:schemeClr val="bg1"/>
              </a:solidFill>
              <a:latin typeface="Arial" charset="0"/>
              <a:ea typeface="Arial" charset="0"/>
              <a:cs typeface="Arial" charset="0"/>
            </a:endParaRPr>
          </a:p>
          <a:p>
            <a:pPr algn="ctr"/>
            <a:endParaRPr lang="en-US" sz="900" dirty="0">
              <a:solidFill>
                <a:schemeClr val="bg1"/>
              </a:solidFill>
              <a:latin typeface="Arial" charset="0"/>
              <a:ea typeface="Arial" charset="0"/>
              <a:cs typeface="Arial" charset="0"/>
            </a:endParaRPr>
          </a:p>
        </p:txBody>
      </p:sp>
      <p:sp>
        <p:nvSpPr>
          <p:cNvPr id="5" name="Shape 120"/>
          <p:cNvSpPr/>
          <p:nvPr/>
        </p:nvSpPr>
        <p:spPr>
          <a:xfrm>
            <a:off x="905914" y="2579457"/>
            <a:ext cx="7110436"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200">
                <a:solidFill>
                  <a:srgbClr val="FFFFFF"/>
                </a:solidFill>
                <a:latin typeface="Avenir Heavy"/>
                <a:ea typeface="Avenir Heavy"/>
                <a:cs typeface="Avenir Heavy"/>
                <a:sym typeface="Avenir Heavy"/>
              </a:defRPr>
            </a:lvl1pPr>
          </a:lstStyle>
          <a:p>
            <a:pPr algn="ctr"/>
            <a:r>
              <a:rPr lang="en-US" sz="2000" b="1" dirty="0">
                <a:latin typeface="Arial" charset="0"/>
                <a:ea typeface="Arial" charset="0"/>
                <a:cs typeface="Arial" charset="0"/>
              </a:rPr>
              <a:t>Thank You</a:t>
            </a:r>
            <a:endParaRPr sz="2000" b="1" dirty="0">
              <a:latin typeface="Arial" charset="0"/>
              <a:ea typeface="Arial" charset="0"/>
              <a:cs typeface="Arial" charset="0"/>
            </a:endParaRPr>
          </a:p>
        </p:txBody>
      </p:sp>
    </p:spTree>
    <p:extLst>
      <p:ext uri="{BB962C8B-B14F-4D97-AF65-F5344CB8AC3E}">
        <p14:creationId xmlns:p14="http://schemas.microsoft.com/office/powerpoint/2010/main" val="30586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42369" y="4672993"/>
            <a:ext cx="554529" cy="273844"/>
          </a:xfrm>
        </p:spPr>
        <p:txBody>
          <a:bodyPr/>
          <a:lstStyle/>
          <a:p>
            <a:fld id="{86CB4B4D-7CA3-9044-876B-883B54F8677D}" type="slidenum">
              <a:rPr lang="en-US" smtClean="0"/>
              <a:t>2</a:t>
            </a:fld>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118" y="334734"/>
            <a:ext cx="1588961" cy="312480"/>
          </a:xfrm>
          <a:prstGeom prst="rect">
            <a:avLst/>
          </a:prstGeom>
        </p:spPr>
      </p:pic>
      <p:sp>
        <p:nvSpPr>
          <p:cNvPr id="22" name="Shape 120"/>
          <p:cNvSpPr/>
          <p:nvPr/>
        </p:nvSpPr>
        <p:spPr>
          <a:xfrm>
            <a:off x="216682" y="178129"/>
            <a:ext cx="5685354" cy="6531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200">
                <a:solidFill>
                  <a:srgbClr val="FFFFFF"/>
                </a:solidFill>
                <a:latin typeface="Avenir Heavy"/>
                <a:ea typeface="Avenir Heavy"/>
                <a:cs typeface="Avenir Heavy"/>
                <a:sym typeface="Avenir Heavy"/>
              </a:defRPr>
            </a:lvl1pPr>
          </a:lstStyle>
          <a:p>
            <a:r>
              <a:rPr lang="en-US" sz="1800" b="1" dirty="0">
                <a:latin typeface="Arial" charset="0"/>
                <a:ea typeface="Arial" charset="0"/>
                <a:cs typeface="Arial" charset="0"/>
              </a:rPr>
              <a:t>A revolutionary, cost-effective speech analytics and quality management solution</a:t>
            </a:r>
          </a:p>
        </p:txBody>
      </p:sp>
      <p:sp>
        <p:nvSpPr>
          <p:cNvPr id="12" name="TextBox 11"/>
          <p:cNvSpPr txBox="1"/>
          <p:nvPr/>
        </p:nvSpPr>
        <p:spPr>
          <a:xfrm>
            <a:off x="216682" y="2343203"/>
            <a:ext cx="5205359" cy="1200329"/>
          </a:xfrm>
          <a:prstGeom prst="rect">
            <a:avLst/>
          </a:prstGeom>
          <a:noFill/>
        </p:spPr>
        <p:txBody>
          <a:bodyPr wrap="square" rtlCol="0">
            <a:spAutoFit/>
          </a:bodyPr>
          <a:lstStyle/>
          <a:p>
            <a:r>
              <a:rPr lang="en-US" sz="900" dirty="0" err="1">
                <a:solidFill>
                  <a:schemeClr val="bg1"/>
                </a:solidFill>
                <a:latin typeface="Arial" charset="0"/>
                <a:ea typeface="Arial" charset="0"/>
                <a:cs typeface="Arial" charset="0"/>
              </a:rPr>
              <a:t>SpeechIQ</a:t>
            </a:r>
            <a:r>
              <a:rPr lang="en-US" sz="900" baseline="30000" dirty="0">
                <a:solidFill>
                  <a:schemeClr val="bg1"/>
                </a:solidFill>
                <a:latin typeface="Arial" charset="0"/>
                <a:ea typeface="Arial" charset="0"/>
                <a:cs typeface="Arial" charset="0"/>
              </a:rPr>
              <a:t>®</a:t>
            </a:r>
            <a:r>
              <a:rPr lang="en-US" sz="900" dirty="0">
                <a:solidFill>
                  <a:schemeClr val="bg1"/>
                </a:solidFill>
                <a:latin typeface="Arial" charset="0"/>
                <a:ea typeface="Arial" charset="0"/>
                <a:cs typeface="Arial" charset="0"/>
              </a:rPr>
              <a:t> makes it easy to analyze recorded calls for compliance, quality assurance, sales effectiveness and more. It’s an easy-to-use, cost-effective solution to drive agent productivity, operations efficiency and improved customer engagement.</a:t>
            </a:r>
          </a:p>
          <a:p>
            <a:endParaRPr lang="en-US" sz="900" dirty="0">
              <a:solidFill>
                <a:schemeClr val="bg1"/>
              </a:solidFill>
              <a:latin typeface="Arial" charset="0"/>
              <a:ea typeface="Arial" charset="0"/>
              <a:cs typeface="Arial" charset="0"/>
            </a:endParaRPr>
          </a:p>
          <a:p>
            <a:pPr marL="171450" lvl="1" indent="-171450">
              <a:buFont typeface="Wingdings" charset="2"/>
              <a:buChar char="§"/>
            </a:pPr>
            <a:r>
              <a:rPr lang="en-US" sz="900" b="1" dirty="0">
                <a:solidFill>
                  <a:schemeClr val="bg1"/>
                </a:solidFill>
                <a:latin typeface="Arial" charset="0"/>
                <a:ea typeface="Arial" charset="0"/>
                <a:cs typeface="Arial" charset="0"/>
              </a:rPr>
              <a:t>Cloud-based platform </a:t>
            </a:r>
          </a:p>
          <a:p>
            <a:pPr marL="171450" lvl="1" indent="-171450">
              <a:buFont typeface="Wingdings" charset="2"/>
              <a:buChar char="§"/>
            </a:pPr>
            <a:r>
              <a:rPr lang="en-US" sz="900" b="1" dirty="0">
                <a:solidFill>
                  <a:schemeClr val="bg1"/>
                </a:solidFill>
                <a:latin typeface="Arial" charset="0"/>
                <a:ea typeface="Arial" charset="0"/>
                <a:cs typeface="Arial" charset="0"/>
              </a:rPr>
              <a:t>Proprietary automated speech recognition engine</a:t>
            </a:r>
          </a:p>
          <a:p>
            <a:pPr marL="171450" lvl="1" indent="-171450">
              <a:buFont typeface="Wingdings" charset="2"/>
              <a:buChar char="§"/>
            </a:pPr>
            <a:r>
              <a:rPr lang="en-US" sz="900" b="1" dirty="0">
                <a:solidFill>
                  <a:schemeClr val="bg1"/>
                </a:solidFill>
                <a:latin typeface="Arial" charset="0"/>
                <a:ea typeface="Arial" charset="0"/>
                <a:cs typeface="Arial" charset="0"/>
              </a:rPr>
              <a:t>Multiple languages</a:t>
            </a:r>
          </a:p>
          <a:p>
            <a:pPr marL="171450" lvl="1" indent="-171450">
              <a:buFont typeface="Wingdings" charset="2"/>
              <a:buChar char="§"/>
            </a:pPr>
            <a:r>
              <a:rPr lang="en-US" sz="900" b="1" dirty="0">
                <a:solidFill>
                  <a:schemeClr val="bg1"/>
                </a:solidFill>
                <a:latin typeface="Arial" charset="0"/>
                <a:ea typeface="Arial" charset="0"/>
                <a:cs typeface="Arial" charset="0"/>
              </a:rPr>
              <a:t>Quick, easy integration</a:t>
            </a:r>
          </a:p>
        </p:txBody>
      </p:sp>
      <p:cxnSp>
        <p:nvCxnSpPr>
          <p:cNvPr id="13" name="Straight Connector 12"/>
          <p:cNvCxnSpPr/>
          <p:nvPr/>
        </p:nvCxnSpPr>
        <p:spPr>
          <a:xfrm>
            <a:off x="216682" y="2196591"/>
            <a:ext cx="52053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197" y="1252407"/>
            <a:ext cx="3540812" cy="264579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90" y="3844400"/>
            <a:ext cx="1280160" cy="407458"/>
          </a:xfrm>
          <a:prstGeom prst="rect">
            <a:avLst/>
          </a:prstGeom>
        </p:spPr>
      </p:pic>
      <p:sp>
        <p:nvSpPr>
          <p:cNvPr id="17" name="Shape 120"/>
          <p:cNvSpPr/>
          <p:nvPr/>
        </p:nvSpPr>
        <p:spPr>
          <a:xfrm>
            <a:off x="216682" y="1735534"/>
            <a:ext cx="7110436"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200">
                <a:solidFill>
                  <a:srgbClr val="FFFFFF"/>
                </a:solidFill>
                <a:latin typeface="Avenir Heavy"/>
                <a:ea typeface="Avenir Heavy"/>
                <a:cs typeface="Avenir Heavy"/>
                <a:sym typeface="Avenir Heavy"/>
              </a:defRPr>
            </a:lvl1pPr>
          </a:lstStyle>
          <a:p>
            <a:r>
              <a:rPr lang="en-US" sz="1200">
                <a:latin typeface="Arial" charset="0"/>
                <a:ea typeface="Arial" charset="0"/>
                <a:cs typeface="Arial" charset="0"/>
              </a:rPr>
              <a:t>UNLOCK THE VAST AMOUNT OF DATA IN ALL YOUR RECORDINGS</a:t>
            </a:r>
            <a:endParaRPr sz="1200" dirty="0">
              <a:latin typeface="Arial" charset="0"/>
              <a:ea typeface="Arial" charset="0"/>
              <a:cs typeface="Arial" charset="0"/>
            </a:endParaRPr>
          </a:p>
        </p:txBody>
      </p:sp>
    </p:spTree>
    <p:extLst>
      <p:ext uri="{BB962C8B-B14F-4D97-AF65-F5344CB8AC3E}">
        <p14:creationId xmlns:p14="http://schemas.microsoft.com/office/powerpoint/2010/main" val="14333025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hape 120"/>
          <p:cNvSpPr/>
          <p:nvPr/>
        </p:nvSpPr>
        <p:spPr>
          <a:xfrm>
            <a:off x="2859404" y="1248602"/>
            <a:ext cx="7110436"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200">
                <a:solidFill>
                  <a:srgbClr val="FFFFFF"/>
                </a:solidFill>
                <a:latin typeface="Avenir Heavy"/>
                <a:ea typeface="Avenir Heavy"/>
                <a:cs typeface="Avenir Heavy"/>
                <a:sym typeface="Avenir Heavy"/>
              </a:defRPr>
            </a:lvl1pPr>
          </a:lstStyle>
          <a:p>
            <a:r>
              <a:rPr lang="en-US" sz="2800" b="1" dirty="0">
                <a:latin typeface="Arial" charset="0"/>
                <a:ea typeface="Arial" charset="0"/>
                <a:cs typeface="Arial" charset="0"/>
              </a:rPr>
              <a:t>Product Features</a:t>
            </a:r>
            <a:endParaRPr sz="2800" b="1" dirty="0">
              <a:latin typeface="Arial" charset="0"/>
              <a:ea typeface="Arial" charset="0"/>
              <a:cs typeface="Arial" charset="0"/>
            </a:endParaRPr>
          </a:p>
        </p:txBody>
      </p:sp>
      <p:sp>
        <p:nvSpPr>
          <p:cNvPr id="6" name="TextBox 5"/>
          <p:cNvSpPr txBox="1"/>
          <p:nvPr/>
        </p:nvSpPr>
        <p:spPr>
          <a:xfrm>
            <a:off x="3049301" y="1917295"/>
            <a:ext cx="7169921" cy="2031325"/>
          </a:xfrm>
          <a:prstGeom prst="rect">
            <a:avLst/>
          </a:prstGeom>
          <a:noFill/>
        </p:spPr>
        <p:txBody>
          <a:bodyPr wrap="square" rtlCol="0">
            <a:spAutoFit/>
          </a:bodyPr>
          <a:lstStyle/>
          <a:p>
            <a:pPr marL="285750" indent="-285750">
              <a:lnSpc>
                <a:spcPct val="150000"/>
              </a:lnSpc>
              <a:buFont typeface="Wingdings" charset="2"/>
              <a:buChar char="§"/>
            </a:pPr>
            <a:r>
              <a:rPr lang="en-US" sz="1400" dirty="0">
                <a:solidFill>
                  <a:schemeClr val="bg1"/>
                </a:solidFill>
                <a:latin typeface="Arial" charset="0"/>
                <a:ea typeface="Arial" charset="0"/>
                <a:cs typeface="Arial" charset="0"/>
              </a:rPr>
              <a:t>Advanced Search Capabilities</a:t>
            </a:r>
          </a:p>
          <a:p>
            <a:pPr marL="285750" indent="-285750">
              <a:lnSpc>
                <a:spcPct val="150000"/>
              </a:lnSpc>
              <a:buFont typeface="Wingdings" charset="2"/>
              <a:buChar char="§"/>
            </a:pPr>
            <a:r>
              <a:rPr lang="en-US" sz="1400" dirty="0">
                <a:solidFill>
                  <a:schemeClr val="bg1"/>
                </a:solidFill>
                <a:latin typeface="Arial" charset="0"/>
                <a:ea typeface="Arial" charset="0"/>
                <a:cs typeface="Arial" charset="0"/>
              </a:rPr>
              <a:t>Call Review and Analysis</a:t>
            </a:r>
          </a:p>
          <a:p>
            <a:pPr marL="285750" indent="-285750">
              <a:lnSpc>
                <a:spcPct val="150000"/>
              </a:lnSpc>
              <a:buFont typeface="Wingdings" charset="2"/>
              <a:buChar char="§"/>
            </a:pPr>
            <a:r>
              <a:rPr lang="en-US" sz="1400" dirty="0">
                <a:solidFill>
                  <a:schemeClr val="bg1"/>
                </a:solidFill>
                <a:latin typeface="Arial" charset="0"/>
                <a:ea typeface="Arial" charset="0"/>
                <a:cs typeface="Arial" charset="0"/>
              </a:rPr>
              <a:t>Customized Daily Notifications</a:t>
            </a:r>
          </a:p>
          <a:p>
            <a:pPr marL="285750" indent="-285750">
              <a:lnSpc>
                <a:spcPct val="150000"/>
              </a:lnSpc>
              <a:buFont typeface="Wingdings" charset="2"/>
              <a:buChar char="§"/>
            </a:pPr>
            <a:r>
              <a:rPr lang="en-US" sz="1400" dirty="0">
                <a:solidFill>
                  <a:schemeClr val="bg1"/>
                </a:solidFill>
                <a:latin typeface="Arial" charset="0"/>
                <a:ea typeface="Arial" charset="0"/>
                <a:cs typeface="Arial" charset="0"/>
              </a:rPr>
              <a:t>Sentiment Analytics</a:t>
            </a:r>
          </a:p>
          <a:p>
            <a:pPr marL="285750" indent="-285750">
              <a:lnSpc>
                <a:spcPct val="150000"/>
              </a:lnSpc>
              <a:buFont typeface="Wingdings" charset="2"/>
              <a:buChar char="§"/>
            </a:pPr>
            <a:r>
              <a:rPr lang="en-US" sz="1400" dirty="0">
                <a:solidFill>
                  <a:schemeClr val="bg1"/>
                </a:solidFill>
                <a:latin typeface="Arial" charset="0"/>
                <a:ea typeface="Arial" charset="0"/>
                <a:cs typeface="Arial" charset="0"/>
              </a:rPr>
              <a:t>Customizable Scorecards</a:t>
            </a:r>
          </a:p>
          <a:p>
            <a:pPr marL="285750" indent="-285750">
              <a:lnSpc>
                <a:spcPct val="150000"/>
              </a:lnSpc>
              <a:buFont typeface="Wingdings" charset="2"/>
              <a:buChar char="§"/>
            </a:pPr>
            <a:r>
              <a:rPr lang="en-US" sz="1400" dirty="0">
                <a:solidFill>
                  <a:schemeClr val="bg1"/>
                </a:solidFill>
                <a:latin typeface="Arial" charset="0"/>
                <a:ea typeface="Arial" charset="0"/>
                <a:cs typeface="Arial" charset="0"/>
              </a:rPr>
              <a:t>Deep-dive Reporting Capabilities</a:t>
            </a:r>
          </a:p>
        </p:txBody>
      </p:sp>
    </p:spTree>
    <p:extLst>
      <p:ext uri="{BB962C8B-B14F-4D97-AF65-F5344CB8AC3E}">
        <p14:creationId xmlns:p14="http://schemas.microsoft.com/office/powerpoint/2010/main" val="9236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42369" y="4672993"/>
            <a:ext cx="554529" cy="273844"/>
          </a:xfrm>
        </p:spPr>
        <p:txBody>
          <a:bodyPr/>
          <a:lstStyle/>
          <a:p>
            <a:fld id="{86CB4B4D-7CA3-9044-876B-883B54F8677D}" type="slidenum">
              <a:rPr lang="en-US" smtClean="0"/>
              <a:t>4</a:t>
            </a:fld>
            <a:endParaRPr lang="en-US" dirty="0"/>
          </a:p>
        </p:txBody>
      </p:sp>
      <p:sp>
        <p:nvSpPr>
          <p:cNvPr id="8" name="TextBox 7"/>
          <p:cNvSpPr txBox="1"/>
          <p:nvPr/>
        </p:nvSpPr>
        <p:spPr>
          <a:xfrm>
            <a:off x="374558" y="1433409"/>
            <a:ext cx="7169921" cy="400110"/>
          </a:xfrm>
          <a:prstGeom prst="rect">
            <a:avLst/>
          </a:prstGeom>
          <a:noFill/>
        </p:spPr>
        <p:txBody>
          <a:bodyPr wrap="square" rtlCol="0">
            <a:spAutoFit/>
          </a:bodyPr>
          <a:lstStyle/>
          <a:p>
            <a:r>
              <a:rPr lang="en-US" sz="2000" b="1" dirty="0">
                <a:latin typeface="Arial" charset="0"/>
                <a:ea typeface="Arial" charset="0"/>
                <a:cs typeface="Arial" charset="0"/>
              </a:rPr>
              <a:t>Advanced Search Engine</a:t>
            </a:r>
          </a:p>
        </p:txBody>
      </p:sp>
      <p:sp>
        <p:nvSpPr>
          <p:cNvPr id="10" name="TextBox 9"/>
          <p:cNvSpPr txBox="1"/>
          <p:nvPr/>
        </p:nvSpPr>
        <p:spPr>
          <a:xfrm>
            <a:off x="374558" y="1795171"/>
            <a:ext cx="7169921" cy="230832"/>
          </a:xfrm>
          <a:prstGeom prst="rect">
            <a:avLst/>
          </a:prstGeom>
          <a:noFill/>
        </p:spPr>
        <p:txBody>
          <a:bodyPr wrap="square" rtlCol="0">
            <a:spAutoFit/>
          </a:bodyPr>
          <a:lstStyle/>
          <a:p>
            <a:r>
              <a:rPr lang="en-US" sz="900" dirty="0">
                <a:latin typeface="Arial" charset="0"/>
                <a:ea typeface="Arial" charset="0"/>
                <a:cs typeface="Arial" charset="0"/>
              </a:rPr>
              <a:t>THE MOST ROBUST SEARCH FILTERING CURRENTLY AVAILABLE</a:t>
            </a:r>
          </a:p>
        </p:txBody>
      </p:sp>
      <p:sp>
        <p:nvSpPr>
          <p:cNvPr id="11" name="TextBox 10"/>
          <p:cNvSpPr txBox="1"/>
          <p:nvPr/>
        </p:nvSpPr>
        <p:spPr>
          <a:xfrm>
            <a:off x="374559" y="2283060"/>
            <a:ext cx="4394868" cy="1477328"/>
          </a:xfrm>
          <a:prstGeom prst="rect">
            <a:avLst/>
          </a:prstGeom>
          <a:noFill/>
        </p:spPr>
        <p:txBody>
          <a:bodyPr wrap="square" rtlCol="0">
            <a:spAutoFit/>
          </a:bodyPr>
          <a:lstStyle/>
          <a:p>
            <a:r>
              <a:rPr lang="en-US" sz="900" dirty="0">
                <a:latin typeface="Arial" charset="0"/>
                <a:ea typeface="Arial" charset="0"/>
                <a:cs typeface="Arial" charset="0"/>
              </a:rPr>
              <a:t>Whether you’re concerned with compliance, sales effectiveness, or customer experience, our cloud-based solution makes it easy to sort through hundreds of thousands of calls to find the data that really matters.</a:t>
            </a:r>
          </a:p>
          <a:p>
            <a:endParaRPr lang="en-US" sz="900" dirty="0">
              <a:latin typeface="Arial" charset="0"/>
              <a:ea typeface="Arial" charset="0"/>
              <a:cs typeface="Arial" charset="0"/>
            </a:endParaRPr>
          </a:p>
          <a:p>
            <a:pPr marL="171450" indent="-171450">
              <a:buFont typeface="Wingdings" charset="2"/>
              <a:buChar char="§"/>
            </a:pPr>
            <a:r>
              <a:rPr lang="en-US" sz="900" b="1" dirty="0">
                <a:latin typeface="Arial" charset="0"/>
                <a:ea typeface="Arial" charset="0"/>
                <a:cs typeface="Arial" charset="0"/>
              </a:rPr>
              <a:t>Quickly search by key words and phrases</a:t>
            </a:r>
          </a:p>
          <a:p>
            <a:pPr marL="171450" indent="-171450">
              <a:buFont typeface="Wingdings" charset="2"/>
              <a:buChar char="§"/>
            </a:pPr>
            <a:r>
              <a:rPr lang="en-US" sz="900" b="1" dirty="0">
                <a:latin typeface="Arial" charset="0"/>
                <a:ea typeface="Arial" charset="0"/>
                <a:cs typeface="Arial" charset="0"/>
              </a:rPr>
              <a:t>Build customized key word lists in literally minutes</a:t>
            </a:r>
          </a:p>
          <a:p>
            <a:pPr marL="171450" indent="-171450">
              <a:buFont typeface="Wingdings" charset="2"/>
              <a:buChar char="§"/>
            </a:pPr>
            <a:r>
              <a:rPr lang="en-US" sz="900" b="1" dirty="0">
                <a:latin typeface="Arial" charset="0"/>
                <a:ea typeface="Arial" charset="0"/>
                <a:cs typeface="Arial" charset="0"/>
              </a:rPr>
              <a:t>Boolean search capabilities for more advanced queries</a:t>
            </a:r>
          </a:p>
          <a:p>
            <a:pPr marL="171450" indent="-171450">
              <a:buFont typeface="Wingdings" charset="2"/>
              <a:buChar char="§"/>
            </a:pPr>
            <a:r>
              <a:rPr lang="en-US" sz="900" b="1" dirty="0">
                <a:latin typeface="Arial" charset="0"/>
                <a:ea typeface="Arial" charset="0"/>
                <a:cs typeface="Arial" charset="0"/>
              </a:rPr>
              <a:t>Numerous filters, including office, skill, agent, date range, sentiment, call duration and more</a:t>
            </a:r>
          </a:p>
          <a:p>
            <a:pPr marL="171450" indent="-171450">
              <a:buFont typeface="Wingdings" charset="2"/>
              <a:buChar char="§"/>
            </a:pPr>
            <a:r>
              <a:rPr lang="en-US" sz="900" b="1" dirty="0">
                <a:latin typeface="Arial" charset="0"/>
                <a:ea typeface="Arial" charset="0"/>
                <a:cs typeface="Arial" charset="0"/>
              </a:rPr>
              <a:t>Ability to easily add custom queries based on your actual metadata</a:t>
            </a:r>
          </a:p>
        </p:txBody>
      </p:sp>
      <p:cxnSp>
        <p:nvCxnSpPr>
          <p:cNvPr id="13" name="Straight Connector 12"/>
          <p:cNvCxnSpPr/>
          <p:nvPr/>
        </p:nvCxnSpPr>
        <p:spPr>
          <a:xfrm>
            <a:off x="374558" y="2136449"/>
            <a:ext cx="45091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33" y="1006534"/>
            <a:ext cx="1609042" cy="31642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986" y="1471100"/>
            <a:ext cx="3742113" cy="2275609"/>
          </a:xfrm>
          <a:prstGeom prst="rect">
            <a:avLst/>
          </a:prstGeom>
        </p:spPr>
      </p:pic>
    </p:spTree>
    <p:extLst>
      <p:ext uri="{BB962C8B-B14F-4D97-AF65-F5344CB8AC3E}">
        <p14:creationId xmlns:p14="http://schemas.microsoft.com/office/powerpoint/2010/main" val="79732008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42369" y="4672993"/>
            <a:ext cx="554529" cy="273844"/>
          </a:xfrm>
        </p:spPr>
        <p:txBody>
          <a:bodyPr/>
          <a:lstStyle/>
          <a:p>
            <a:fld id="{86CB4B4D-7CA3-9044-876B-883B54F8677D}" type="slidenum">
              <a:rPr lang="en-US" smtClean="0"/>
              <a:t>5</a:t>
            </a:fld>
            <a:endParaRPr lang="en-US" dirty="0"/>
          </a:p>
        </p:txBody>
      </p:sp>
      <p:sp>
        <p:nvSpPr>
          <p:cNvPr id="8" name="TextBox 7"/>
          <p:cNvSpPr txBox="1"/>
          <p:nvPr/>
        </p:nvSpPr>
        <p:spPr>
          <a:xfrm>
            <a:off x="374558" y="1433409"/>
            <a:ext cx="7169921" cy="400110"/>
          </a:xfrm>
          <a:prstGeom prst="rect">
            <a:avLst/>
          </a:prstGeom>
          <a:noFill/>
        </p:spPr>
        <p:txBody>
          <a:bodyPr wrap="square" rtlCol="0">
            <a:spAutoFit/>
          </a:bodyPr>
          <a:lstStyle/>
          <a:p>
            <a:r>
              <a:rPr lang="en-US" sz="2000" b="1" dirty="0">
                <a:latin typeface="Arial" charset="0"/>
                <a:ea typeface="Arial" charset="0"/>
                <a:cs typeface="Arial" charset="0"/>
              </a:rPr>
              <a:t>Call Review and Analysis</a:t>
            </a:r>
          </a:p>
        </p:txBody>
      </p:sp>
      <p:sp>
        <p:nvSpPr>
          <p:cNvPr id="10" name="TextBox 9"/>
          <p:cNvSpPr txBox="1"/>
          <p:nvPr/>
        </p:nvSpPr>
        <p:spPr>
          <a:xfrm>
            <a:off x="374558" y="1795171"/>
            <a:ext cx="7169921" cy="230832"/>
          </a:xfrm>
          <a:prstGeom prst="rect">
            <a:avLst/>
          </a:prstGeom>
          <a:noFill/>
        </p:spPr>
        <p:txBody>
          <a:bodyPr wrap="square" rtlCol="0">
            <a:spAutoFit/>
          </a:bodyPr>
          <a:lstStyle/>
          <a:p>
            <a:r>
              <a:rPr lang="en-US" sz="900" dirty="0">
                <a:latin typeface="Arial" charset="0"/>
                <a:ea typeface="Arial" charset="0"/>
                <a:cs typeface="Arial" charset="0"/>
              </a:rPr>
              <a:t>AN EASY-TO-NAVIGATE CALL REVIEW INTERFACE</a:t>
            </a:r>
          </a:p>
        </p:txBody>
      </p:sp>
      <p:sp>
        <p:nvSpPr>
          <p:cNvPr id="11" name="TextBox 10"/>
          <p:cNvSpPr txBox="1"/>
          <p:nvPr/>
        </p:nvSpPr>
        <p:spPr>
          <a:xfrm>
            <a:off x="374559" y="2283060"/>
            <a:ext cx="4394868" cy="1061829"/>
          </a:xfrm>
          <a:prstGeom prst="rect">
            <a:avLst/>
          </a:prstGeom>
          <a:noFill/>
        </p:spPr>
        <p:txBody>
          <a:bodyPr wrap="square" rtlCol="0">
            <a:spAutoFit/>
          </a:bodyPr>
          <a:lstStyle/>
          <a:p>
            <a:pPr marL="171450" indent="-171450">
              <a:buFont typeface="Wingdings" charset="2"/>
              <a:buChar char="§"/>
            </a:pPr>
            <a:r>
              <a:rPr lang="en-US" sz="900" b="1" dirty="0">
                <a:latin typeface="Arial" charset="0"/>
                <a:ea typeface="Arial" charset="0"/>
                <a:cs typeface="Arial" charset="0"/>
              </a:rPr>
              <a:t>Easy to retrieve and review any recorded call</a:t>
            </a:r>
          </a:p>
          <a:p>
            <a:pPr marL="171450" indent="-171450">
              <a:buFont typeface="Wingdings" charset="2"/>
              <a:buChar char="§"/>
            </a:pPr>
            <a:r>
              <a:rPr lang="en-US" sz="900" b="1" dirty="0">
                <a:latin typeface="Arial" charset="0"/>
                <a:ea typeface="Arial" charset="0"/>
                <a:cs typeface="Arial" charset="0"/>
              </a:rPr>
              <a:t>Skip through call to each key word/phrase</a:t>
            </a:r>
          </a:p>
          <a:p>
            <a:pPr marL="171450" indent="-171450">
              <a:buFont typeface="Wingdings" charset="2"/>
              <a:buChar char="§"/>
            </a:pPr>
            <a:r>
              <a:rPr lang="en-US" sz="900" b="1" dirty="0">
                <a:latin typeface="Arial" charset="0"/>
                <a:ea typeface="Arial" charset="0"/>
                <a:cs typeface="Arial" charset="0"/>
              </a:rPr>
              <a:t>Search other words/lists within the call review screen</a:t>
            </a:r>
          </a:p>
          <a:p>
            <a:pPr marL="171450" indent="-171450">
              <a:buFont typeface="Wingdings" charset="2"/>
              <a:buChar char="§"/>
            </a:pPr>
            <a:r>
              <a:rPr lang="en-US" sz="900" b="1" dirty="0">
                <a:latin typeface="Arial" charset="0"/>
                <a:ea typeface="Arial" charset="0"/>
                <a:cs typeface="Arial" charset="0"/>
              </a:rPr>
              <a:t>Add tags within the call for additional search capability</a:t>
            </a:r>
          </a:p>
          <a:p>
            <a:pPr marL="171450" indent="-171450">
              <a:buFont typeface="Wingdings" charset="2"/>
              <a:buChar char="§"/>
            </a:pPr>
            <a:r>
              <a:rPr lang="en-US" sz="900" b="1" dirty="0">
                <a:latin typeface="Arial" charset="0"/>
                <a:ea typeface="Arial" charset="0"/>
                <a:cs typeface="Arial" charset="0"/>
              </a:rPr>
              <a:t>Ability to score calls within the same page view</a:t>
            </a:r>
          </a:p>
          <a:p>
            <a:pPr marL="171450" indent="-171450">
              <a:buFont typeface="Wingdings" charset="2"/>
              <a:buChar char="§"/>
            </a:pPr>
            <a:r>
              <a:rPr lang="en-US" sz="900" b="1" dirty="0">
                <a:latin typeface="Arial" charset="0"/>
                <a:ea typeface="Arial" charset="0"/>
                <a:cs typeface="Arial" charset="0"/>
              </a:rPr>
              <a:t>Each call readily displays key words, agent, skill, talk time, silent time, sentiment, date/time, and more</a:t>
            </a:r>
          </a:p>
        </p:txBody>
      </p:sp>
      <p:cxnSp>
        <p:nvCxnSpPr>
          <p:cNvPr id="13" name="Straight Connector 12"/>
          <p:cNvCxnSpPr/>
          <p:nvPr/>
        </p:nvCxnSpPr>
        <p:spPr>
          <a:xfrm>
            <a:off x="374558" y="2136449"/>
            <a:ext cx="45091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986" y="1460042"/>
            <a:ext cx="3742113" cy="22756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633" y="1006534"/>
            <a:ext cx="1609042" cy="316429"/>
          </a:xfrm>
          <a:prstGeom prst="rect">
            <a:avLst/>
          </a:prstGeom>
        </p:spPr>
      </p:pic>
    </p:spTree>
    <p:extLst>
      <p:ext uri="{BB962C8B-B14F-4D97-AF65-F5344CB8AC3E}">
        <p14:creationId xmlns:p14="http://schemas.microsoft.com/office/powerpoint/2010/main" val="13609502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42369" y="4672993"/>
            <a:ext cx="554529" cy="273844"/>
          </a:xfrm>
        </p:spPr>
        <p:txBody>
          <a:bodyPr/>
          <a:lstStyle/>
          <a:p>
            <a:fld id="{86CB4B4D-7CA3-9044-876B-883B54F8677D}" type="slidenum">
              <a:rPr lang="en-US" smtClean="0"/>
              <a:t>6</a:t>
            </a:fld>
            <a:endParaRPr lang="en-US" dirty="0"/>
          </a:p>
        </p:txBody>
      </p:sp>
      <p:sp>
        <p:nvSpPr>
          <p:cNvPr id="8" name="TextBox 7"/>
          <p:cNvSpPr txBox="1"/>
          <p:nvPr/>
        </p:nvSpPr>
        <p:spPr>
          <a:xfrm>
            <a:off x="374558" y="1433409"/>
            <a:ext cx="7169921" cy="400110"/>
          </a:xfrm>
          <a:prstGeom prst="rect">
            <a:avLst/>
          </a:prstGeom>
          <a:noFill/>
        </p:spPr>
        <p:txBody>
          <a:bodyPr wrap="square" rtlCol="0">
            <a:spAutoFit/>
          </a:bodyPr>
          <a:lstStyle/>
          <a:p>
            <a:r>
              <a:rPr lang="en-US" sz="2000" b="1" dirty="0">
                <a:latin typeface="Arial" charset="0"/>
                <a:ea typeface="Arial" charset="0"/>
                <a:cs typeface="Arial" charset="0"/>
              </a:rPr>
              <a:t>Customized Daily Notifications</a:t>
            </a:r>
          </a:p>
        </p:txBody>
      </p:sp>
      <p:sp>
        <p:nvSpPr>
          <p:cNvPr id="10" name="TextBox 9"/>
          <p:cNvSpPr txBox="1"/>
          <p:nvPr/>
        </p:nvSpPr>
        <p:spPr>
          <a:xfrm>
            <a:off x="374558" y="1795171"/>
            <a:ext cx="7169921" cy="230832"/>
          </a:xfrm>
          <a:prstGeom prst="rect">
            <a:avLst/>
          </a:prstGeom>
          <a:noFill/>
        </p:spPr>
        <p:txBody>
          <a:bodyPr wrap="square" rtlCol="0">
            <a:spAutoFit/>
          </a:bodyPr>
          <a:lstStyle/>
          <a:p>
            <a:r>
              <a:rPr lang="en-US" sz="900" dirty="0">
                <a:latin typeface="Arial" charset="0"/>
                <a:ea typeface="Arial" charset="0"/>
                <a:cs typeface="Arial" charset="0"/>
              </a:rPr>
              <a:t>STAY UP-TO-THE-MINUTE ON YOUR AGENTS’ PERFORMANCE</a:t>
            </a:r>
          </a:p>
        </p:txBody>
      </p:sp>
      <p:sp>
        <p:nvSpPr>
          <p:cNvPr id="11" name="TextBox 10"/>
          <p:cNvSpPr txBox="1"/>
          <p:nvPr/>
        </p:nvSpPr>
        <p:spPr>
          <a:xfrm>
            <a:off x="374559" y="2283060"/>
            <a:ext cx="4394868" cy="923330"/>
          </a:xfrm>
          <a:prstGeom prst="rect">
            <a:avLst/>
          </a:prstGeom>
          <a:noFill/>
        </p:spPr>
        <p:txBody>
          <a:bodyPr wrap="square" rtlCol="0">
            <a:spAutoFit/>
          </a:bodyPr>
          <a:lstStyle/>
          <a:p>
            <a:r>
              <a:rPr lang="en-US" sz="900" dirty="0">
                <a:latin typeface="Arial" charset="0"/>
                <a:ea typeface="Arial" charset="0"/>
                <a:cs typeface="Arial" charset="0"/>
              </a:rPr>
              <a:t>Easily set up notifications to be emailed each day regarding specific key words/phrases used in previous day’s calls.</a:t>
            </a:r>
          </a:p>
          <a:p>
            <a:br>
              <a:rPr lang="en-US" sz="900" dirty="0">
                <a:latin typeface="Arial" charset="0"/>
                <a:ea typeface="Arial" charset="0"/>
                <a:cs typeface="Arial" charset="0"/>
              </a:rPr>
            </a:br>
            <a:r>
              <a:rPr lang="en-US" sz="900" dirty="0">
                <a:latin typeface="Arial" charset="0"/>
                <a:ea typeface="Arial" charset="0"/>
                <a:cs typeface="Arial" charset="0"/>
              </a:rPr>
              <a:t>Never miss a chance to improve customer satisfaction. </a:t>
            </a:r>
            <a:r>
              <a:rPr lang="en-US" sz="900" dirty="0" err="1">
                <a:latin typeface="Arial" charset="0"/>
                <a:ea typeface="Arial" charset="0"/>
                <a:cs typeface="Arial" charset="0"/>
              </a:rPr>
              <a:t>SpeechIQ</a:t>
            </a:r>
            <a:r>
              <a:rPr lang="en-US" sz="900" dirty="0">
                <a:latin typeface="Arial" charset="0"/>
                <a:ea typeface="Arial" charset="0"/>
                <a:cs typeface="Arial" charset="0"/>
              </a:rPr>
              <a:t> notifications can be set up to go to directly to your email or you can log in to our cloud-based application and see all the notifications you have set in one easy location.</a:t>
            </a:r>
          </a:p>
        </p:txBody>
      </p:sp>
      <p:cxnSp>
        <p:nvCxnSpPr>
          <p:cNvPr id="13" name="Straight Connector 12"/>
          <p:cNvCxnSpPr/>
          <p:nvPr/>
        </p:nvCxnSpPr>
        <p:spPr>
          <a:xfrm>
            <a:off x="374558" y="2136449"/>
            <a:ext cx="45091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33" y="1006534"/>
            <a:ext cx="1609042" cy="31642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628" y="1461459"/>
            <a:ext cx="3737861" cy="2273024"/>
          </a:xfrm>
          <a:prstGeom prst="rect">
            <a:avLst/>
          </a:prstGeom>
        </p:spPr>
      </p:pic>
    </p:spTree>
    <p:extLst>
      <p:ext uri="{BB962C8B-B14F-4D97-AF65-F5344CB8AC3E}">
        <p14:creationId xmlns:p14="http://schemas.microsoft.com/office/powerpoint/2010/main" val="173526855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42369" y="4672993"/>
            <a:ext cx="554529" cy="273844"/>
          </a:xfrm>
        </p:spPr>
        <p:txBody>
          <a:bodyPr/>
          <a:lstStyle/>
          <a:p>
            <a:fld id="{86CB4B4D-7CA3-9044-876B-883B54F8677D}" type="slidenum">
              <a:rPr lang="en-US" smtClean="0"/>
              <a:t>7</a:t>
            </a:fld>
            <a:endParaRPr lang="en-US" dirty="0"/>
          </a:p>
        </p:txBody>
      </p:sp>
      <p:sp>
        <p:nvSpPr>
          <p:cNvPr id="8" name="TextBox 7"/>
          <p:cNvSpPr txBox="1"/>
          <p:nvPr/>
        </p:nvSpPr>
        <p:spPr>
          <a:xfrm>
            <a:off x="374558" y="1433409"/>
            <a:ext cx="7169921" cy="400110"/>
          </a:xfrm>
          <a:prstGeom prst="rect">
            <a:avLst/>
          </a:prstGeom>
          <a:noFill/>
        </p:spPr>
        <p:txBody>
          <a:bodyPr wrap="square" rtlCol="0">
            <a:spAutoFit/>
          </a:bodyPr>
          <a:lstStyle/>
          <a:p>
            <a:r>
              <a:rPr lang="en-US" sz="2000" b="1" dirty="0">
                <a:latin typeface="Arial" charset="0"/>
                <a:ea typeface="Arial" charset="0"/>
                <a:cs typeface="Arial" charset="0"/>
              </a:rPr>
              <a:t>Sentiment Analytics</a:t>
            </a:r>
          </a:p>
        </p:txBody>
      </p:sp>
      <p:sp>
        <p:nvSpPr>
          <p:cNvPr id="10" name="TextBox 9"/>
          <p:cNvSpPr txBox="1"/>
          <p:nvPr/>
        </p:nvSpPr>
        <p:spPr>
          <a:xfrm>
            <a:off x="374558" y="1795171"/>
            <a:ext cx="7169921" cy="230832"/>
          </a:xfrm>
          <a:prstGeom prst="rect">
            <a:avLst/>
          </a:prstGeom>
          <a:noFill/>
        </p:spPr>
        <p:txBody>
          <a:bodyPr wrap="square" rtlCol="0">
            <a:spAutoFit/>
          </a:bodyPr>
          <a:lstStyle/>
          <a:p>
            <a:r>
              <a:rPr lang="en-US" sz="900" dirty="0">
                <a:latin typeface="Arial" charset="0"/>
                <a:ea typeface="Arial" charset="0"/>
                <a:cs typeface="Arial" charset="0"/>
              </a:rPr>
              <a:t>POWERED BY IBM WATSON</a:t>
            </a:r>
          </a:p>
        </p:txBody>
      </p:sp>
      <p:sp>
        <p:nvSpPr>
          <p:cNvPr id="11" name="TextBox 10"/>
          <p:cNvSpPr txBox="1"/>
          <p:nvPr/>
        </p:nvSpPr>
        <p:spPr>
          <a:xfrm>
            <a:off x="374559" y="2283060"/>
            <a:ext cx="4394868" cy="1338828"/>
          </a:xfrm>
          <a:prstGeom prst="rect">
            <a:avLst/>
          </a:prstGeom>
          <a:noFill/>
        </p:spPr>
        <p:txBody>
          <a:bodyPr wrap="square" rtlCol="0">
            <a:spAutoFit/>
          </a:bodyPr>
          <a:lstStyle/>
          <a:p>
            <a:r>
              <a:rPr lang="en-US" sz="900" dirty="0">
                <a:latin typeface="Arial" charset="0"/>
                <a:ea typeface="Arial" charset="0"/>
                <a:cs typeface="Arial" charset="0"/>
              </a:rPr>
              <a:t>Now you can track the sentiment of any or all of your calls. </a:t>
            </a:r>
            <a:r>
              <a:rPr lang="en-US" sz="900" dirty="0" err="1">
                <a:latin typeface="Arial" charset="0"/>
                <a:ea typeface="Arial" charset="0"/>
                <a:cs typeface="Arial" charset="0"/>
              </a:rPr>
              <a:t>SpeechIQ</a:t>
            </a:r>
            <a:r>
              <a:rPr lang="en-US" sz="900" dirty="0">
                <a:latin typeface="Arial" charset="0"/>
                <a:ea typeface="Arial" charset="0"/>
                <a:cs typeface="Arial" charset="0"/>
              </a:rPr>
              <a:t> leverages IBM Watson to assign a sentiment score to every one of your calls. Perfect to use as a search filter or to identify coaching opportunities and best practices.</a:t>
            </a:r>
          </a:p>
          <a:p>
            <a:pPr marL="171450" indent="-171450">
              <a:buFont typeface="Wingdings" charset="2"/>
              <a:buChar char="§"/>
            </a:pPr>
            <a:endParaRPr lang="en-US" sz="900" dirty="0">
              <a:latin typeface="Arial" charset="0"/>
              <a:ea typeface="Arial" charset="0"/>
              <a:cs typeface="Arial" charset="0"/>
            </a:endParaRPr>
          </a:p>
          <a:p>
            <a:pPr marL="171450" indent="-171450">
              <a:buFont typeface="Wingdings" charset="2"/>
              <a:buChar char="§"/>
            </a:pPr>
            <a:r>
              <a:rPr lang="en-US" sz="900" b="1" dirty="0">
                <a:latin typeface="Arial" charset="0"/>
                <a:ea typeface="Arial" charset="0"/>
                <a:cs typeface="Arial" charset="0"/>
              </a:rPr>
              <a:t>Evaluate customer sentiment by agent, salesperson, skill, or office over any period of time</a:t>
            </a:r>
          </a:p>
          <a:p>
            <a:pPr marL="171450" indent="-171450">
              <a:buFont typeface="Wingdings" charset="2"/>
              <a:buChar char="§"/>
            </a:pPr>
            <a:r>
              <a:rPr lang="en-US" sz="900" b="1" dirty="0">
                <a:latin typeface="Arial" charset="0"/>
                <a:ea typeface="Arial" charset="0"/>
                <a:cs typeface="Arial" charset="0"/>
              </a:rPr>
              <a:t>Leverage best practices from top agents</a:t>
            </a:r>
          </a:p>
          <a:p>
            <a:pPr marL="171450" indent="-171450">
              <a:buFont typeface="Wingdings" charset="2"/>
              <a:buChar char="§"/>
            </a:pPr>
            <a:r>
              <a:rPr lang="en-US" sz="900" b="1" dirty="0">
                <a:latin typeface="Arial" charset="0"/>
                <a:ea typeface="Arial" charset="0"/>
                <a:cs typeface="Arial" charset="0"/>
              </a:rPr>
              <a:t>Identify coaching opportunities</a:t>
            </a:r>
          </a:p>
          <a:p>
            <a:pPr marL="171450" indent="-171450">
              <a:buFont typeface="Wingdings" charset="2"/>
              <a:buChar char="§"/>
            </a:pPr>
            <a:r>
              <a:rPr lang="en-US" sz="900" b="1" dirty="0">
                <a:latin typeface="Arial" charset="0"/>
                <a:ea typeface="Arial" charset="0"/>
                <a:cs typeface="Arial" charset="0"/>
              </a:rPr>
              <a:t>Easily compare agent sentiment scores</a:t>
            </a:r>
          </a:p>
        </p:txBody>
      </p:sp>
      <p:cxnSp>
        <p:nvCxnSpPr>
          <p:cNvPr id="13" name="Straight Connector 12"/>
          <p:cNvCxnSpPr/>
          <p:nvPr/>
        </p:nvCxnSpPr>
        <p:spPr>
          <a:xfrm>
            <a:off x="374558" y="2136449"/>
            <a:ext cx="45091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33" y="1006534"/>
            <a:ext cx="1609042" cy="31642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985" y="1460042"/>
            <a:ext cx="3742114" cy="2275609"/>
          </a:xfrm>
          <a:prstGeom prst="rect">
            <a:avLst/>
          </a:prstGeom>
        </p:spPr>
      </p:pic>
    </p:spTree>
    <p:extLst>
      <p:ext uri="{BB962C8B-B14F-4D97-AF65-F5344CB8AC3E}">
        <p14:creationId xmlns:p14="http://schemas.microsoft.com/office/powerpoint/2010/main" val="6217984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42369" y="4672993"/>
            <a:ext cx="554529" cy="273844"/>
          </a:xfrm>
        </p:spPr>
        <p:txBody>
          <a:bodyPr/>
          <a:lstStyle/>
          <a:p>
            <a:fld id="{86CB4B4D-7CA3-9044-876B-883B54F8677D}" type="slidenum">
              <a:rPr lang="en-US" smtClean="0"/>
              <a:t>8</a:t>
            </a:fld>
            <a:endParaRPr lang="en-US" dirty="0"/>
          </a:p>
        </p:txBody>
      </p:sp>
      <p:sp>
        <p:nvSpPr>
          <p:cNvPr id="8" name="TextBox 7"/>
          <p:cNvSpPr txBox="1"/>
          <p:nvPr/>
        </p:nvSpPr>
        <p:spPr>
          <a:xfrm>
            <a:off x="374558" y="1433409"/>
            <a:ext cx="7169921" cy="400110"/>
          </a:xfrm>
          <a:prstGeom prst="rect">
            <a:avLst/>
          </a:prstGeom>
          <a:noFill/>
        </p:spPr>
        <p:txBody>
          <a:bodyPr wrap="square" rtlCol="0">
            <a:spAutoFit/>
          </a:bodyPr>
          <a:lstStyle/>
          <a:p>
            <a:r>
              <a:rPr lang="en-US" sz="2000" b="1" dirty="0">
                <a:latin typeface="Arial" charset="0"/>
                <a:ea typeface="Arial" charset="0"/>
                <a:cs typeface="Arial" charset="0"/>
              </a:rPr>
              <a:t>Customizable Scorecards</a:t>
            </a:r>
          </a:p>
        </p:txBody>
      </p:sp>
      <p:sp>
        <p:nvSpPr>
          <p:cNvPr id="10" name="TextBox 9"/>
          <p:cNvSpPr txBox="1"/>
          <p:nvPr/>
        </p:nvSpPr>
        <p:spPr>
          <a:xfrm>
            <a:off x="374558" y="1795171"/>
            <a:ext cx="7169921" cy="230832"/>
          </a:xfrm>
          <a:prstGeom prst="rect">
            <a:avLst/>
          </a:prstGeom>
          <a:noFill/>
        </p:spPr>
        <p:txBody>
          <a:bodyPr wrap="square" rtlCol="0">
            <a:spAutoFit/>
          </a:bodyPr>
          <a:lstStyle/>
          <a:p>
            <a:r>
              <a:rPr lang="en-US" sz="900" dirty="0">
                <a:latin typeface="Arial" charset="0"/>
                <a:ea typeface="Arial" charset="0"/>
                <a:cs typeface="Arial" charset="0"/>
              </a:rPr>
              <a:t>SIMPLIFIED QUALITY MANAGEMENT</a:t>
            </a:r>
          </a:p>
        </p:txBody>
      </p:sp>
      <p:sp>
        <p:nvSpPr>
          <p:cNvPr id="11" name="TextBox 10"/>
          <p:cNvSpPr txBox="1"/>
          <p:nvPr/>
        </p:nvSpPr>
        <p:spPr>
          <a:xfrm>
            <a:off x="374559" y="2283060"/>
            <a:ext cx="4322132" cy="1892826"/>
          </a:xfrm>
          <a:prstGeom prst="rect">
            <a:avLst/>
          </a:prstGeom>
          <a:noFill/>
        </p:spPr>
        <p:txBody>
          <a:bodyPr wrap="square" rtlCol="0">
            <a:spAutoFit/>
          </a:bodyPr>
          <a:lstStyle/>
          <a:p>
            <a:r>
              <a:rPr lang="en-US" sz="900" dirty="0">
                <a:latin typeface="Arial" charset="0"/>
                <a:ea typeface="Arial" charset="0"/>
                <a:cs typeface="Arial" charset="0"/>
              </a:rPr>
              <a:t>Easily create manual and/or automated scorecards. Our powerful, but easy-to-use automated scorecard capability enables you to score every call based on key words and phrases. It’s a great way to keep an eye on ALL your calls – not just a handful each day.</a:t>
            </a:r>
          </a:p>
          <a:p>
            <a:pPr marL="171450" indent="-171450">
              <a:buFont typeface="Wingdings" charset="2"/>
              <a:buChar char="§"/>
            </a:pPr>
            <a:endParaRPr lang="en-US" sz="900" dirty="0">
              <a:latin typeface="Arial" charset="0"/>
              <a:ea typeface="Arial" charset="0"/>
              <a:cs typeface="Arial" charset="0"/>
            </a:endParaRPr>
          </a:p>
          <a:p>
            <a:pPr marL="171450" indent="-171450">
              <a:buFont typeface="Wingdings" charset="2"/>
              <a:buChar char="§"/>
            </a:pPr>
            <a:r>
              <a:rPr lang="en-US" sz="900" b="1" dirty="0">
                <a:latin typeface="Arial" charset="0"/>
                <a:ea typeface="Arial" charset="0"/>
                <a:cs typeface="Arial" charset="0"/>
              </a:rPr>
              <a:t>Create multiple scorecards to address every skill</a:t>
            </a:r>
          </a:p>
          <a:p>
            <a:pPr marL="171450" indent="-171450">
              <a:buFont typeface="Wingdings" charset="2"/>
              <a:buChar char="§"/>
            </a:pPr>
            <a:r>
              <a:rPr lang="en-US" sz="900" b="1" dirty="0">
                <a:latin typeface="Arial" charset="0"/>
                <a:ea typeface="Arial" charset="0"/>
                <a:cs typeface="Arial" charset="0"/>
              </a:rPr>
              <a:t>Automated scorecards available</a:t>
            </a:r>
          </a:p>
          <a:p>
            <a:pPr marL="171450" indent="-171450">
              <a:buFont typeface="Wingdings" charset="2"/>
              <a:buChar char="§"/>
            </a:pPr>
            <a:r>
              <a:rPr lang="en-US" sz="900" b="1" dirty="0">
                <a:latin typeface="Arial" charset="0"/>
                <a:ea typeface="Arial" charset="0"/>
                <a:cs typeface="Arial" charset="0"/>
              </a:rPr>
              <a:t>Ability to add personalized comments to each question</a:t>
            </a:r>
          </a:p>
          <a:p>
            <a:pPr marL="171450" indent="-171450">
              <a:buFont typeface="Wingdings" charset="2"/>
              <a:buChar char="§"/>
            </a:pPr>
            <a:r>
              <a:rPr lang="en-US" sz="900" b="1" dirty="0">
                <a:latin typeface="Arial" charset="0"/>
                <a:ea typeface="Arial" charset="0"/>
                <a:cs typeface="Arial" charset="0"/>
              </a:rPr>
              <a:t>Enable agents to review scored calls and comments while listening to the call</a:t>
            </a:r>
          </a:p>
          <a:p>
            <a:pPr marL="171450" indent="-171450">
              <a:buFont typeface="Wingdings" charset="2"/>
              <a:buChar char="§"/>
            </a:pPr>
            <a:r>
              <a:rPr lang="en-US" sz="900" b="1" dirty="0">
                <a:latin typeface="Arial" charset="0"/>
                <a:ea typeface="Arial" charset="0"/>
                <a:cs typeface="Arial" charset="0"/>
              </a:rPr>
              <a:t>View the history of who has opened/reviewed the call</a:t>
            </a:r>
          </a:p>
          <a:p>
            <a:pPr marL="171450" indent="-171450">
              <a:buFont typeface="Wingdings" charset="2"/>
              <a:buChar char="§"/>
            </a:pPr>
            <a:r>
              <a:rPr lang="en-US" sz="900" b="1" dirty="0">
                <a:latin typeface="Arial" charset="0"/>
                <a:ea typeface="Arial" charset="0"/>
                <a:cs typeface="Arial" charset="0"/>
              </a:rPr>
              <a:t>Ability to search scored calls by scorecard, reviewer, or outcome</a:t>
            </a:r>
          </a:p>
          <a:p>
            <a:pPr marL="171450" indent="-171450">
              <a:buFont typeface="Wingdings" charset="2"/>
              <a:buChar char="§"/>
            </a:pPr>
            <a:r>
              <a:rPr lang="en-US" sz="900" b="1" dirty="0">
                <a:latin typeface="Arial" charset="0"/>
                <a:ea typeface="Arial" charset="0"/>
                <a:cs typeface="Arial" charset="0"/>
              </a:rPr>
              <a:t>Reports display results by scorecard, agent, skill and more</a:t>
            </a:r>
          </a:p>
        </p:txBody>
      </p:sp>
      <p:cxnSp>
        <p:nvCxnSpPr>
          <p:cNvPr id="13" name="Straight Connector 12"/>
          <p:cNvCxnSpPr/>
          <p:nvPr/>
        </p:nvCxnSpPr>
        <p:spPr>
          <a:xfrm>
            <a:off x="374558" y="2136449"/>
            <a:ext cx="45091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33" y="1006534"/>
            <a:ext cx="1609042" cy="31642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628" y="1461459"/>
            <a:ext cx="3739780" cy="2274191"/>
          </a:xfrm>
          <a:prstGeom prst="rect">
            <a:avLst/>
          </a:prstGeom>
        </p:spPr>
      </p:pic>
    </p:spTree>
    <p:extLst>
      <p:ext uri="{BB962C8B-B14F-4D97-AF65-F5344CB8AC3E}">
        <p14:creationId xmlns:p14="http://schemas.microsoft.com/office/powerpoint/2010/main" val="108448123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42369" y="4672993"/>
            <a:ext cx="554529" cy="273844"/>
          </a:xfrm>
        </p:spPr>
        <p:txBody>
          <a:bodyPr/>
          <a:lstStyle/>
          <a:p>
            <a:fld id="{86CB4B4D-7CA3-9044-876B-883B54F8677D}" type="slidenum">
              <a:rPr lang="en-US" smtClean="0"/>
              <a:t>9</a:t>
            </a:fld>
            <a:endParaRPr lang="en-US" dirty="0"/>
          </a:p>
        </p:txBody>
      </p:sp>
      <p:sp>
        <p:nvSpPr>
          <p:cNvPr id="8" name="TextBox 7"/>
          <p:cNvSpPr txBox="1"/>
          <p:nvPr/>
        </p:nvSpPr>
        <p:spPr>
          <a:xfrm>
            <a:off x="374558" y="1433409"/>
            <a:ext cx="7169921" cy="400110"/>
          </a:xfrm>
          <a:prstGeom prst="rect">
            <a:avLst/>
          </a:prstGeom>
          <a:noFill/>
        </p:spPr>
        <p:txBody>
          <a:bodyPr wrap="square" rtlCol="0">
            <a:spAutoFit/>
          </a:bodyPr>
          <a:lstStyle/>
          <a:p>
            <a:r>
              <a:rPr lang="en-US" sz="2000" b="1" dirty="0">
                <a:latin typeface="Arial" charset="0"/>
                <a:ea typeface="Arial" charset="0"/>
                <a:cs typeface="Arial" charset="0"/>
              </a:rPr>
              <a:t>Reporting Capabilities</a:t>
            </a:r>
          </a:p>
        </p:txBody>
      </p:sp>
      <p:sp>
        <p:nvSpPr>
          <p:cNvPr id="10" name="TextBox 9"/>
          <p:cNvSpPr txBox="1"/>
          <p:nvPr/>
        </p:nvSpPr>
        <p:spPr>
          <a:xfrm>
            <a:off x="374558" y="1795171"/>
            <a:ext cx="7169921" cy="230832"/>
          </a:xfrm>
          <a:prstGeom prst="rect">
            <a:avLst/>
          </a:prstGeom>
          <a:noFill/>
        </p:spPr>
        <p:txBody>
          <a:bodyPr wrap="square" rtlCol="0">
            <a:spAutoFit/>
          </a:bodyPr>
          <a:lstStyle/>
          <a:p>
            <a:r>
              <a:rPr lang="en-US" sz="900" dirty="0">
                <a:latin typeface="Arial" charset="0"/>
                <a:ea typeface="Arial" charset="0"/>
                <a:cs typeface="Arial" charset="0"/>
              </a:rPr>
              <a:t>EASY-TO-GENERATE REPORTS THAT TRACK KEY ACTIVITY</a:t>
            </a:r>
          </a:p>
        </p:txBody>
      </p:sp>
      <p:sp>
        <p:nvSpPr>
          <p:cNvPr id="11" name="TextBox 10"/>
          <p:cNvSpPr txBox="1"/>
          <p:nvPr/>
        </p:nvSpPr>
        <p:spPr>
          <a:xfrm>
            <a:off x="374559" y="2283060"/>
            <a:ext cx="4322132" cy="1200329"/>
          </a:xfrm>
          <a:prstGeom prst="rect">
            <a:avLst/>
          </a:prstGeom>
          <a:noFill/>
        </p:spPr>
        <p:txBody>
          <a:bodyPr wrap="square" rtlCol="0">
            <a:spAutoFit/>
          </a:bodyPr>
          <a:lstStyle/>
          <a:p>
            <a:r>
              <a:rPr lang="en-US" sz="900" dirty="0">
                <a:latin typeface="Arial" charset="0"/>
                <a:ea typeface="Arial" charset="0"/>
                <a:cs typeface="Arial" charset="0"/>
              </a:rPr>
              <a:t>Get a better understanding of the performance of your company. </a:t>
            </a:r>
            <a:r>
              <a:rPr lang="en-US" sz="900" dirty="0" err="1">
                <a:latin typeface="Arial" charset="0"/>
                <a:ea typeface="Arial" charset="0"/>
                <a:cs typeface="Arial" charset="0"/>
              </a:rPr>
              <a:t>SpeechIQ</a:t>
            </a:r>
            <a:r>
              <a:rPr lang="en-US" sz="900" dirty="0">
                <a:latin typeface="Arial" charset="0"/>
                <a:ea typeface="Arial" charset="0"/>
                <a:cs typeface="Arial" charset="0"/>
              </a:rPr>
              <a:t> offers multiple ways to graphically understand your data. Download and export to whatever format best fits your needs.</a:t>
            </a:r>
          </a:p>
          <a:p>
            <a:pPr marL="171450" indent="-171450">
              <a:buFont typeface="Wingdings" charset="2"/>
              <a:buChar char="§"/>
            </a:pPr>
            <a:endParaRPr lang="en-US" sz="900" dirty="0">
              <a:latin typeface="Arial" charset="0"/>
              <a:ea typeface="Arial" charset="0"/>
              <a:cs typeface="Arial" charset="0"/>
            </a:endParaRPr>
          </a:p>
          <a:p>
            <a:pPr marL="171450" indent="-171450">
              <a:buFont typeface="Wingdings" charset="2"/>
              <a:buChar char="§"/>
            </a:pPr>
            <a:r>
              <a:rPr lang="en-US" sz="900" b="1" dirty="0">
                <a:latin typeface="Arial" charset="0"/>
                <a:ea typeface="Arial" charset="0"/>
                <a:cs typeface="Arial" charset="0"/>
              </a:rPr>
              <a:t>Virtually every data point is available for reporting</a:t>
            </a:r>
          </a:p>
          <a:p>
            <a:pPr marL="171450" indent="-171450">
              <a:buFont typeface="Wingdings" charset="2"/>
              <a:buChar char="§"/>
            </a:pPr>
            <a:r>
              <a:rPr lang="en-US" sz="900" b="1" dirty="0">
                <a:latin typeface="Arial" charset="0"/>
                <a:ea typeface="Arial" charset="0"/>
                <a:cs typeface="Arial" charset="0"/>
              </a:rPr>
              <a:t>Data can be filtered in multiple ways</a:t>
            </a:r>
          </a:p>
          <a:p>
            <a:pPr marL="171450" indent="-171450">
              <a:buFont typeface="Wingdings" charset="2"/>
              <a:buChar char="§"/>
            </a:pPr>
            <a:r>
              <a:rPr lang="en-US" sz="900" b="1" dirty="0">
                <a:latin typeface="Arial" charset="0"/>
                <a:ea typeface="Arial" charset="0"/>
                <a:cs typeface="Arial" charset="0"/>
              </a:rPr>
              <a:t>Data is exportable to use in other formats</a:t>
            </a:r>
          </a:p>
          <a:p>
            <a:pPr marL="171450" indent="-171450">
              <a:buFont typeface="Wingdings" charset="2"/>
              <a:buChar char="§"/>
            </a:pPr>
            <a:r>
              <a:rPr lang="en-US" sz="900" b="1" dirty="0">
                <a:latin typeface="Arial" charset="0"/>
                <a:ea typeface="Arial" charset="0"/>
                <a:cs typeface="Arial" charset="0"/>
              </a:rPr>
              <a:t>Reports are downloadable for quick and easy presentations</a:t>
            </a:r>
          </a:p>
        </p:txBody>
      </p:sp>
      <p:cxnSp>
        <p:nvCxnSpPr>
          <p:cNvPr id="13" name="Straight Connector 12"/>
          <p:cNvCxnSpPr/>
          <p:nvPr/>
        </p:nvCxnSpPr>
        <p:spPr>
          <a:xfrm>
            <a:off x="374558" y="2136449"/>
            <a:ext cx="45091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33" y="1006534"/>
            <a:ext cx="1609042" cy="31642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986" y="1457107"/>
            <a:ext cx="3743335" cy="2276352"/>
          </a:xfrm>
          <a:prstGeom prst="rect">
            <a:avLst/>
          </a:prstGeom>
        </p:spPr>
      </p:pic>
    </p:spTree>
    <p:extLst>
      <p:ext uri="{BB962C8B-B14F-4D97-AF65-F5344CB8AC3E}">
        <p14:creationId xmlns:p14="http://schemas.microsoft.com/office/powerpoint/2010/main" val="211116851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5921D567FECF4389B69345E836FE42" ma:contentTypeVersion="10" ma:contentTypeDescription="Create a new document." ma:contentTypeScope="" ma:versionID="5bfc1986582654dc29e4675ab97b05d9">
  <xsd:schema xmlns:xsd="http://www.w3.org/2001/XMLSchema" xmlns:xs="http://www.w3.org/2001/XMLSchema" xmlns:p="http://schemas.microsoft.com/office/2006/metadata/properties" xmlns:ns1="http://schemas.microsoft.com/sharepoint/v3" xmlns:ns2="b4c99ff5-ebbf-443a-8d2c-7aab2bb820ef" xmlns:ns3="9e6cb666-e8a4-47ed-8c92-8579f13e7fa6" targetNamespace="http://schemas.microsoft.com/office/2006/metadata/properties" ma:root="true" ma:fieldsID="a4479b39640f1f5b7e278000f1da4024" ns1:_="" ns2:_="" ns3:_="">
    <xsd:import namespace="http://schemas.microsoft.com/sharepoint/v3"/>
    <xsd:import namespace="b4c99ff5-ebbf-443a-8d2c-7aab2bb820ef"/>
    <xsd:import namespace="9e6cb666-e8a4-47ed-8c92-8579f13e7f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99ff5-ebbf-443a-8d2c-7aab2bb820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6cb666-e8a4-47ed-8c92-8579f13e7fa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62570F8-E708-4417-B28C-01B3AC440196}">
  <ds:schemaRefs>
    <ds:schemaRef ds:uri="http://schemas.microsoft.com/sharepoint/v3/contenttype/forms"/>
  </ds:schemaRefs>
</ds:datastoreItem>
</file>

<file path=customXml/itemProps2.xml><?xml version="1.0" encoding="utf-8"?>
<ds:datastoreItem xmlns:ds="http://schemas.openxmlformats.org/officeDocument/2006/customXml" ds:itemID="{DA1C1A8B-F171-4784-8E77-240A36FBB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c99ff5-ebbf-443a-8d2c-7aab2bb820ef"/>
    <ds:schemaRef ds:uri="9e6cb666-e8a4-47ed-8c92-8579f13e7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3CBDFA-B40A-4D8B-9D5B-20DB562B3420}">
  <ds:schemaRefs>
    <ds:schemaRef ds:uri="http://purl.org/dc/terms/"/>
    <ds:schemaRef ds:uri="http://www.w3.org/XML/1998/namespace"/>
    <ds:schemaRef ds:uri="http://purl.org/dc/elements/1.1/"/>
    <ds:schemaRef ds:uri="http://schemas.microsoft.com/office/2006/documentManagement/types"/>
    <ds:schemaRef ds:uri="b4c99ff5-ebbf-443a-8d2c-7aab2bb820ef"/>
    <ds:schemaRef ds:uri="9e6cb666-e8a4-47ed-8c92-8579f13e7fa6"/>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14436</TotalTime>
  <Words>781</Words>
  <Application>Microsoft Office PowerPoint</Application>
  <PresentationFormat>On-screen Show (16:9)</PresentationFormat>
  <Paragraphs>88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Heavy</vt:lpstr>
      <vt:lpstr>Avenir Roman</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deasley001</dc:creator>
  <cp:lastModifiedBy>Célia Maria Ribeiro Cerdeira</cp:lastModifiedBy>
  <cp:revision>268</cp:revision>
  <cp:lastPrinted>2017-05-02T15:35:16Z</cp:lastPrinted>
  <dcterms:modified xsi:type="dcterms:W3CDTF">2018-04-12T13:08:47Z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0x010100E95921D567FECF4389B69345E836FE42</vt:lpwstr>
  </property>
</Properties>
</file>